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84" r:id="rId4"/>
    <p:sldId id="269" r:id="rId5"/>
    <p:sldId id="270" r:id="rId6"/>
    <p:sldId id="287" r:id="rId7"/>
    <p:sldId id="288" r:id="rId8"/>
    <p:sldId id="285" r:id="rId9"/>
    <p:sldId id="289" r:id="rId10"/>
    <p:sldId id="290" r:id="rId11"/>
    <p:sldId id="264" r:id="rId12"/>
    <p:sldId id="265" r:id="rId13"/>
    <p:sldId id="279" r:id="rId14"/>
    <p:sldId id="266" r:id="rId15"/>
    <p:sldId id="280" r:id="rId16"/>
    <p:sldId id="267" r:id="rId17"/>
    <p:sldId id="286" r:id="rId18"/>
    <p:sldId id="291" r:id="rId19"/>
    <p:sldId id="293" r:id="rId20"/>
    <p:sldId id="274" r:id="rId21"/>
    <p:sldId id="29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336"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A7195A-991A-4E84-9DF7-B6D2E8EDC854}" type="datetimeFigureOut">
              <a:rPr lang="en-GB" smtClean="0"/>
              <a:pPr/>
              <a:t>09/05/2012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9AC75-1648-4792-AB93-BC3C857F2DB1}" type="slidenum">
              <a:rPr lang="en-GB" smtClean="0"/>
              <a:pPr/>
              <a:t>‹#›</a:t>
            </a:fld>
            <a:endParaRPr lang="en-GB"/>
          </a:p>
        </p:txBody>
      </p:sp>
    </p:spTree>
    <p:extLst>
      <p:ext uri="{BB962C8B-B14F-4D97-AF65-F5344CB8AC3E}">
        <p14:creationId xmlns:p14="http://schemas.microsoft.com/office/powerpoint/2010/main" val="1835806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B45AE-5BF6-48DE-B258-C430019D5584}" type="datetimeFigureOut">
              <a:rPr lang="en-GB" smtClean="0"/>
              <a:pPr/>
              <a:t>09/05/2012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DD73B-7645-4099-BBFE-0C834264271B}" type="slidenum">
              <a:rPr lang="en-GB" smtClean="0"/>
              <a:pPr/>
              <a:t>‹#›</a:t>
            </a:fld>
            <a:endParaRPr lang="en-GB"/>
          </a:p>
        </p:txBody>
      </p:sp>
    </p:spTree>
    <p:extLst>
      <p:ext uri="{BB962C8B-B14F-4D97-AF65-F5344CB8AC3E}">
        <p14:creationId xmlns:p14="http://schemas.microsoft.com/office/powerpoint/2010/main" val="1345697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GB" smtClean="0">
              <a:latin typeface="Arial" pitchFamily="34" charset="0"/>
              <a:cs typeface="Arial" pitchFamily="34" charset="0"/>
            </a:endParaRPr>
          </a:p>
        </p:txBody>
      </p:sp>
      <p:sp>
        <p:nvSpPr>
          <p:cNvPr id="84996" name="Slide Number Placeholder 3"/>
          <p:cNvSpPr>
            <a:spLocks noGrp="1"/>
          </p:cNvSpPr>
          <p:nvPr>
            <p:ph type="sldNum" sz="quarter" idx="5"/>
          </p:nvPr>
        </p:nvSpPr>
        <p:spPr>
          <a:noFill/>
        </p:spPr>
        <p:txBody>
          <a:bodyPr/>
          <a:lstStyle/>
          <a:p>
            <a:fld id="{AF1ECBC1-9112-4BB7-9C88-A5A9B3EAF5F8}" type="slidenum">
              <a:rPr lang="en-US" smtClean="0">
                <a:latin typeface="Arial" pitchFamily="34" charset="0"/>
                <a:cs typeface="Arial" pitchFamily="34" charset="0"/>
              </a:rPr>
              <a:pPr/>
              <a:t>17</a:t>
            </a:fld>
            <a:endParaRPr lang="en-US"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9F014C8-45F4-4D54-91D8-B2BCE4462E1C}"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F5DD73B-7645-4099-BBFE-0C834264271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GB" smtClean="0"/>
          </a:p>
        </p:txBody>
      </p:sp>
      <p:sp>
        <p:nvSpPr>
          <p:cNvPr id="61444" name="Slide Number Placeholder 3"/>
          <p:cNvSpPr>
            <a:spLocks noGrp="1"/>
          </p:cNvSpPr>
          <p:nvPr>
            <p:ph type="sldNum" sz="quarter" idx="5"/>
          </p:nvPr>
        </p:nvSpPr>
        <p:spPr>
          <a:noFill/>
        </p:spPr>
        <p:txBody>
          <a:bodyPr/>
          <a:lstStyle/>
          <a:p>
            <a:fld id="{78B4E940-A96A-467B-BF9E-39CE7E82DA53}"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GB" smtClean="0"/>
          </a:p>
        </p:txBody>
      </p:sp>
      <p:sp>
        <p:nvSpPr>
          <p:cNvPr id="62468" name="Slide Number Placeholder 3"/>
          <p:cNvSpPr>
            <a:spLocks noGrp="1"/>
          </p:cNvSpPr>
          <p:nvPr>
            <p:ph type="sldNum" sz="quarter" idx="5"/>
          </p:nvPr>
        </p:nvSpPr>
        <p:spPr>
          <a:noFill/>
        </p:spPr>
        <p:txBody>
          <a:bodyPr/>
          <a:lstStyle/>
          <a:p>
            <a:fld id="{54C4A3F4-DCD0-4559-930A-056CB900E6B2}"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GB" smtClean="0">
              <a:latin typeface="Arial" pitchFamily="34" charset="0"/>
              <a:cs typeface="Arial" pitchFamily="34" charset="0"/>
            </a:endParaRPr>
          </a:p>
        </p:txBody>
      </p:sp>
      <p:sp>
        <p:nvSpPr>
          <p:cNvPr id="57348" name="Slide Number Placeholder 3"/>
          <p:cNvSpPr>
            <a:spLocks noGrp="1"/>
          </p:cNvSpPr>
          <p:nvPr>
            <p:ph type="sldNum" sz="quarter" idx="5"/>
          </p:nvPr>
        </p:nvSpPr>
        <p:spPr>
          <a:noFill/>
        </p:spPr>
        <p:txBody>
          <a:bodyPr/>
          <a:lstStyle/>
          <a:p>
            <a:fld id="{B64AD746-D708-477D-8C11-F25E5CEE03E6}"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GB" smtClean="0">
              <a:latin typeface="Arial" pitchFamily="34" charset="0"/>
              <a:cs typeface="Arial" pitchFamily="34" charset="0"/>
            </a:endParaRPr>
          </a:p>
        </p:txBody>
      </p:sp>
      <p:sp>
        <p:nvSpPr>
          <p:cNvPr id="58372" name="Slide Number Placeholder 3"/>
          <p:cNvSpPr>
            <a:spLocks noGrp="1"/>
          </p:cNvSpPr>
          <p:nvPr>
            <p:ph type="sldNum" sz="quarter" idx="5"/>
          </p:nvPr>
        </p:nvSpPr>
        <p:spPr>
          <a:noFill/>
        </p:spPr>
        <p:txBody>
          <a:bodyPr/>
          <a:lstStyle/>
          <a:p>
            <a:fld id="{B8540FCC-1C1C-43CD-8A42-4153FFF4423B}"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GB" smtClean="0">
              <a:latin typeface="Arial" pitchFamily="34" charset="0"/>
              <a:cs typeface="Arial" pitchFamily="34" charset="0"/>
            </a:endParaRPr>
          </a:p>
        </p:txBody>
      </p:sp>
      <p:sp>
        <p:nvSpPr>
          <p:cNvPr id="51204" name="Slide Number Placeholder 3"/>
          <p:cNvSpPr>
            <a:spLocks noGrp="1"/>
          </p:cNvSpPr>
          <p:nvPr>
            <p:ph type="sldNum" sz="quarter" idx="5"/>
          </p:nvPr>
        </p:nvSpPr>
        <p:spPr>
          <a:noFill/>
        </p:spPr>
        <p:txBody>
          <a:bodyPr/>
          <a:lstStyle/>
          <a:p>
            <a:fld id="{9BD30EE0-F1F6-402D-A013-92B6F48546E6}"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GB" smtClean="0">
              <a:latin typeface="Arial" pitchFamily="34" charset="0"/>
              <a:cs typeface="Arial" pitchFamily="34" charset="0"/>
            </a:endParaRPr>
          </a:p>
        </p:txBody>
      </p:sp>
      <p:sp>
        <p:nvSpPr>
          <p:cNvPr id="40964" name="Slide Number Placeholder 3"/>
          <p:cNvSpPr>
            <a:spLocks noGrp="1"/>
          </p:cNvSpPr>
          <p:nvPr>
            <p:ph type="sldNum" sz="quarter" idx="5"/>
          </p:nvPr>
        </p:nvSpPr>
        <p:spPr>
          <a:noFill/>
        </p:spPr>
        <p:txBody>
          <a:bodyPr/>
          <a:lstStyle/>
          <a:p>
            <a:fld id="{1DF5BEDF-1AE2-4909-8ACA-048407D5E714}"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E32297-AD82-4653-8586-4E391E7F8562}" type="datetime1">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838163-EA31-420C-BBAF-BB04FC51F627}" type="datetime1">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F10028-6781-4547-9EEF-060B1B3A16A8}" type="datetime1">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33900"/>
          </a:xfrm>
        </p:spPr>
        <p:txBody>
          <a:bodyPr rtlCol="0">
            <a:normAutofit/>
          </a:bodyPr>
          <a:lstStyle/>
          <a:p>
            <a:pPr lvl="0"/>
            <a:endParaRPr lang="en-GB"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a:defRPr/>
            </a:pPr>
            <a:fld id="{30E21229-A34A-48BC-BC6A-8E69BFAE91C9}" type="slidenum">
              <a:rPr lang="en-US"/>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1A2D94-BD11-4788-80E6-3DA81B304245}" type="datetime1">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D7C3E-D7EE-401D-A8CB-27AD1676989A}" type="datetime1">
              <a:rPr lang="en-GB" smtClean="0"/>
              <a:pPr/>
              <a:t>09/05/2012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A477FF-6848-4438-B56C-4D5F44BEEB50}" type="datetime1">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226DFF-9F88-4D55-8DCD-D2188EF4485A}" type="datetime1">
              <a:rPr lang="en-GB" smtClean="0"/>
              <a:pPr/>
              <a:t>09/05/2012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CCFE3D-A1F9-4FA4-AF48-EA588138A744}" type="datetime1">
              <a:rPr lang="en-GB" smtClean="0"/>
              <a:pPr/>
              <a:t>09/05/2012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CAE4E-24F4-4EE5-9983-1C97FEE4839E}" type="datetime1">
              <a:rPr lang="en-GB" smtClean="0"/>
              <a:pPr/>
              <a:t>09/05/2012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095E0-F140-432E-8AF0-0B163269DB05}" type="datetime1">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FEC55-972F-4D14-9DF8-2506670D1E00}" type="datetime1">
              <a:rPr lang="en-GB" smtClean="0"/>
              <a:pPr/>
              <a:t>09/05/2012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2542E-DB7F-4379-831B-CA05AE60FD3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50B0F-6BFC-463C-9BDA-431A093CA3D3}" type="datetime1">
              <a:rPr lang="en-GB" smtClean="0"/>
              <a:pPr/>
              <a:t>09/05/2012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2542E-DB7F-4379-831B-CA05AE60FD3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b="1" dirty="0" smtClean="0">
                <a:solidFill>
                  <a:srgbClr val="002060"/>
                </a:solidFill>
              </a:rPr>
              <a:t>LANGUAGES, CULTURES &amp; SYSTEMS IN AN ERA OF COMPLEXITY</a:t>
            </a:r>
            <a:endParaRPr lang="en-GB" sz="3200" b="1" dirty="0">
              <a:solidFill>
                <a:srgbClr val="002060"/>
              </a:solidFill>
            </a:endParaRPr>
          </a:p>
        </p:txBody>
      </p:sp>
      <p:sp>
        <p:nvSpPr>
          <p:cNvPr id="3" name="Subtitle 2"/>
          <p:cNvSpPr>
            <a:spLocks noGrp="1"/>
          </p:cNvSpPr>
          <p:nvPr>
            <p:ph type="subTitle" idx="1"/>
          </p:nvPr>
        </p:nvSpPr>
        <p:spPr/>
        <p:txBody>
          <a:bodyPr>
            <a:normAutofit/>
          </a:bodyPr>
          <a:lstStyle/>
          <a:p>
            <a:endParaRPr lang="en-GB" sz="1800" dirty="0" smtClean="0">
              <a:solidFill>
                <a:srgbClr val="002060"/>
              </a:solidFill>
            </a:endParaRPr>
          </a:p>
          <a:p>
            <a:r>
              <a:rPr lang="en-GB" sz="1800" dirty="0" smtClean="0">
                <a:solidFill>
                  <a:srgbClr val="0070C0"/>
                </a:solidFill>
              </a:rPr>
              <a:t>Richard Johnstone</a:t>
            </a:r>
          </a:p>
          <a:p>
            <a:endParaRPr lang="en-GB" sz="1800" dirty="0" smtClean="0">
              <a:solidFill>
                <a:srgbClr val="0070C0"/>
              </a:solidFill>
            </a:endParaRPr>
          </a:p>
          <a:p>
            <a:r>
              <a:rPr lang="en-GB" sz="1400" dirty="0" smtClean="0">
                <a:solidFill>
                  <a:srgbClr val="0070C0"/>
                </a:solidFill>
              </a:rPr>
              <a:t>LLAS/SCILT SEMINAR</a:t>
            </a:r>
          </a:p>
          <a:p>
            <a:r>
              <a:rPr lang="en-GB" sz="1400" dirty="0" smtClean="0">
                <a:solidFill>
                  <a:srgbClr val="0070C0"/>
                </a:solidFill>
              </a:rPr>
              <a:t>Friday 27</a:t>
            </a:r>
            <a:r>
              <a:rPr lang="en-GB" sz="1400" baseline="30000" dirty="0" smtClean="0">
                <a:solidFill>
                  <a:srgbClr val="0070C0"/>
                </a:solidFill>
              </a:rPr>
              <a:t>th</a:t>
            </a:r>
            <a:r>
              <a:rPr lang="en-GB" sz="1400" dirty="0" smtClean="0">
                <a:solidFill>
                  <a:srgbClr val="0070C0"/>
                </a:solidFill>
              </a:rPr>
              <a:t> April, 2012</a:t>
            </a:r>
            <a:endParaRPr lang="en-GB" sz="1400" dirty="0">
              <a:solidFill>
                <a:srgbClr val="0070C0"/>
              </a:solidFill>
            </a:endParaRPr>
          </a:p>
        </p:txBody>
      </p:sp>
      <p:sp>
        <p:nvSpPr>
          <p:cNvPr id="4" name="Slide Number Placeholder 3"/>
          <p:cNvSpPr>
            <a:spLocks noGrp="1"/>
          </p:cNvSpPr>
          <p:nvPr>
            <p:ph type="sldNum" sz="quarter" idx="12"/>
          </p:nvPr>
        </p:nvSpPr>
        <p:spPr/>
        <p:txBody>
          <a:bodyPr/>
          <a:lstStyle/>
          <a:p>
            <a:fld id="{5DE2542E-DB7F-4379-831B-CA05AE60FD31}"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3200" b="1" dirty="0" smtClean="0">
                <a:solidFill>
                  <a:srgbClr val="002060"/>
                </a:solidFill>
              </a:rPr>
              <a:t>COMPLEXITY / Dynamic systems theory</a:t>
            </a:r>
            <a:endParaRPr lang="en-GB" sz="3200" b="1" dirty="0">
              <a:solidFill>
                <a:srgbClr val="002060"/>
              </a:solidFill>
            </a:endParaRPr>
          </a:p>
        </p:txBody>
      </p:sp>
      <p:sp>
        <p:nvSpPr>
          <p:cNvPr id="4" name="Content Placeholder 3"/>
          <p:cNvSpPr>
            <a:spLocks noGrp="1"/>
          </p:cNvSpPr>
          <p:nvPr>
            <p:ph idx="1"/>
          </p:nvPr>
        </p:nvSpPr>
        <p:spPr/>
        <p:txBody>
          <a:bodyPr>
            <a:normAutofit/>
          </a:bodyPr>
          <a:lstStyle/>
          <a:p>
            <a:r>
              <a:rPr lang="en-GB" sz="1600" b="1" dirty="0" smtClean="0">
                <a:solidFill>
                  <a:srgbClr val="002060"/>
                </a:solidFill>
              </a:rPr>
              <a:t>The most common research paradigms in the social sciences tend to examine variables in relative isolation rather than as part of a system or network, and most established quantitative data analytical procedures (e.g. correlation analysis or structural equation  modelling) are based on linear rather than non-linear relationships (ZD: 2011)</a:t>
            </a:r>
          </a:p>
          <a:p>
            <a:r>
              <a:rPr lang="en-GB" sz="1600" b="1" dirty="0" smtClean="0">
                <a:solidFill>
                  <a:srgbClr val="002060"/>
                </a:solidFill>
              </a:rPr>
              <a:t>In dynamic systems we usually cannot find straightforward linear cause-effect relationships where input leads to a proportionate output (e.g. the higher the motivation, the higher the achievement). In non-linear systems a huge input can sometimes result in very little or no impact, while at others even a tiny input can sometimes lead to what seems like a disproportionate ‘explosion’ (a phenomenon sometimes called the ‘butterfly’ effect). This is because the system’s behavioural outcome depends on the OVERALL CONSTELLATION OF THE SYSTEM COMPONENTS – how all the relevant factors work together.</a:t>
            </a:r>
          </a:p>
          <a:p>
            <a:r>
              <a:rPr lang="en-GB" sz="1600" b="1" dirty="0" smtClean="0">
                <a:solidFill>
                  <a:srgbClr val="002060"/>
                </a:solidFill>
              </a:rPr>
              <a:t>The behaviour of a complex system is not completely random, but neither is it wholly predictable (LF &amp; C: 2011).</a:t>
            </a:r>
            <a:endParaRPr lang="en-GB" sz="1600" b="1" dirty="0">
              <a:solidFill>
                <a:srgbClr val="002060"/>
              </a:solidFill>
            </a:endParaRPr>
          </a:p>
        </p:txBody>
      </p:sp>
      <p:sp>
        <p:nvSpPr>
          <p:cNvPr id="2" name="Slide Number Placeholder 1"/>
          <p:cNvSpPr>
            <a:spLocks noGrp="1"/>
          </p:cNvSpPr>
          <p:nvPr>
            <p:ph type="sldNum" sz="quarter" idx="12"/>
          </p:nvPr>
        </p:nvSpPr>
        <p:spPr/>
        <p:txBody>
          <a:bodyPr/>
          <a:lstStyle/>
          <a:p>
            <a:fld id="{5DE2542E-DB7F-4379-831B-CA05AE60FD31}" type="slidenum">
              <a:rPr lang="en-GB" smtClean="0"/>
              <a:pPr/>
              <a:t>10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solidFill>
                  <a:srgbClr val="002060"/>
                </a:solidFill>
              </a:rPr>
              <a:t>COMPONENTS OF COMPLEX SYSTEMS: </a:t>
            </a:r>
            <a:br>
              <a:rPr lang="en-GB" sz="2400" b="1" dirty="0" smtClean="0">
                <a:solidFill>
                  <a:srgbClr val="002060"/>
                </a:solidFill>
              </a:rPr>
            </a:br>
            <a:endParaRPr lang="en-GB" sz="2400"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buNone/>
            </a:pPr>
            <a:r>
              <a:rPr lang="en-GB" sz="1900" b="1" dirty="0" smtClean="0">
                <a:solidFill>
                  <a:srgbClr val="002060"/>
                </a:solidFill>
              </a:rPr>
              <a:t>Heterogeneity</a:t>
            </a:r>
            <a:endParaRPr lang="en-GB" sz="1900" dirty="0" smtClean="0">
              <a:solidFill>
                <a:srgbClr val="002060"/>
              </a:solidFill>
            </a:endParaRPr>
          </a:p>
          <a:p>
            <a:r>
              <a:rPr lang="en-GB" sz="1900" b="1" dirty="0" smtClean="0">
                <a:solidFill>
                  <a:srgbClr val="0070C0"/>
                </a:solidFill>
              </a:rPr>
              <a:t>The elements, agents and/or processes in a complex system are of many different types (p28) </a:t>
            </a:r>
          </a:p>
          <a:p>
            <a:pPr>
              <a:buNone/>
            </a:pPr>
            <a:r>
              <a:rPr lang="en-GB" sz="1900" b="1" dirty="0" smtClean="0">
                <a:solidFill>
                  <a:srgbClr val="002060"/>
                </a:solidFill>
              </a:rPr>
              <a:t>Dynamism</a:t>
            </a:r>
            <a:endParaRPr lang="en-GB" sz="1900" dirty="0" smtClean="0">
              <a:solidFill>
                <a:srgbClr val="002060"/>
              </a:solidFill>
            </a:endParaRPr>
          </a:p>
          <a:p>
            <a:r>
              <a:rPr lang="en-GB" sz="1900" b="1" dirty="0" smtClean="0">
                <a:solidFill>
                  <a:srgbClr val="0070C0"/>
                </a:solidFill>
              </a:rPr>
              <a:t>In a complex, dynamic system everything changes, all the time (p29) </a:t>
            </a:r>
          </a:p>
          <a:p>
            <a:pPr>
              <a:buNone/>
            </a:pPr>
            <a:r>
              <a:rPr lang="en-GB" sz="1900" b="1" dirty="0" smtClean="0">
                <a:solidFill>
                  <a:srgbClr val="002060"/>
                </a:solidFill>
              </a:rPr>
              <a:t>Non-linearity</a:t>
            </a:r>
            <a:endParaRPr lang="en-GB" sz="1900" dirty="0" smtClean="0">
              <a:solidFill>
                <a:srgbClr val="002060"/>
              </a:solidFill>
            </a:endParaRPr>
          </a:p>
          <a:p>
            <a:r>
              <a:rPr lang="en-GB" sz="1900" b="1" dirty="0" smtClean="0">
                <a:solidFill>
                  <a:srgbClr val="0070C0"/>
                </a:solidFill>
              </a:rPr>
              <a:t>The interactions among elements and agents in a complex system change over time. This makes for non-linearity (p 30)</a:t>
            </a:r>
          </a:p>
          <a:p>
            <a:pPr>
              <a:buNone/>
            </a:pPr>
            <a:r>
              <a:rPr lang="en-GB" sz="1700" b="1" dirty="0" smtClean="0">
                <a:solidFill>
                  <a:srgbClr val="002060"/>
                </a:solidFill>
              </a:rPr>
              <a:t>Openness</a:t>
            </a:r>
            <a:endParaRPr lang="en-GB" sz="1700" dirty="0" smtClean="0">
              <a:solidFill>
                <a:srgbClr val="002060"/>
              </a:solidFill>
            </a:endParaRPr>
          </a:p>
          <a:p>
            <a:r>
              <a:rPr lang="en-GB" sz="1700" b="1" dirty="0" smtClean="0">
                <a:solidFill>
                  <a:srgbClr val="0070C0"/>
                </a:solidFill>
              </a:rPr>
              <a:t>Open systems allow energy or matter to enter from outside the system. Being open can enable a ‘far-from-equilibrium’ system to keep adjusting and maintain stability (p32). </a:t>
            </a:r>
          </a:p>
          <a:p>
            <a:pPr>
              <a:buNone/>
            </a:pPr>
            <a:r>
              <a:rPr lang="en-GB" sz="1700" b="1" dirty="0" smtClean="0">
                <a:solidFill>
                  <a:srgbClr val="002060"/>
                </a:solidFill>
              </a:rPr>
              <a:t>Adaptive</a:t>
            </a:r>
            <a:endParaRPr lang="en-GB" sz="1700" dirty="0" smtClean="0">
              <a:solidFill>
                <a:srgbClr val="002060"/>
              </a:solidFill>
            </a:endParaRPr>
          </a:p>
          <a:p>
            <a:r>
              <a:rPr lang="en-GB" sz="1700" b="1" dirty="0" smtClean="0">
                <a:solidFill>
                  <a:srgbClr val="0070C0"/>
                </a:solidFill>
              </a:rPr>
              <a:t>In adaptive systems, change in one area of the system leads to change in the system as a whole (p33).</a:t>
            </a:r>
          </a:p>
          <a:p>
            <a:pPr>
              <a:buNone/>
            </a:pPr>
            <a:r>
              <a:rPr lang="en-GB" sz="1700" b="1" dirty="0" smtClean="0">
                <a:solidFill>
                  <a:srgbClr val="002060"/>
                </a:solidFill>
              </a:rPr>
              <a:t>Attractor states </a:t>
            </a:r>
          </a:p>
          <a:p>
            <a:r>
              <a:rPr lang="en-GB" sz="1700" b="1" dirty="0" smtClean="0">
                <a:solidFill>
                  <a:srgbClr val="0070C0"/>
                </a:solidFill>
              </a:rPr>
              <a:t>‘A key tenet of DST is the recognition that system development often involves stable and predictable phases when the system is governed by strong attractors, resulting in settled, non-dynamic ‘attractor states’ (ZD: 2011)</a:t>
            </a: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2800" b="1" dirty="0" smtClean="0"/>
              <a:t>SOME IMPLICATIONS OF COMPLEX SYSTEMS FOR RESEARCH</a:t>
            </a:r>
            <a:r>
              <a:rPr lang="en-GB" sz="2800" dirty="0" smtClean="0"/>
              <a:t/>
            </a:r>
            <a:br>
              <a:rPr lang="en-GB" sz="2800" dirty="0" smtClean="0"/>
            </a:br>
            <a:endParaRPr lang="en-GB" sz="2800" b="1" dirty="0">
              <a:solidFill>
                <a:srgbClr val="002060"/>
              </a:solidFill>
            </a:endParaRPr>
          </a:p>
        </p:txBody>
      </p:sp>
      <p:sp>
        <p:nvSpPr>
          <p:cNvPr id="3" name="Content Placeholder 2"/>
          <p:cNvSpPr>
            <a:spLocks noGrp="1"/>
          </p:cNvSpPr>
          <p:nvPr>
            <p:ph idx="1"/>
          </p:nvPr>
        </p:nvSpPr>
        <p:spPr/>
        <p:txBody>
          <a:bodyPr>
            <a:normAutofit/>
          </a:bodyPr>
          <a:lstStyle/>
          <a:p>
            <a:pPr>
              <a:buNone/>
            </a:pPr>
            <a:r>
              <a:rPr lang="en-GB" b="1" dirty="0" smtClean="0"/>
              <a:t>Causality</a:t>
            </a:r>
            <a:endParaRPr lang="en-GB" dirty="0" smtClean="0"/>
          </a:p>
          <a:p>
            <a:r>
              <a:rPr lang="en-GB" sz="2000" b="1" dirty="0" smtClean="0">
                <a:solidFill>
                  <a:srgbClr val="0070C0"/>
                </a:solidFill>
              </a:rPr>
              <a:t>‘The </a:t>
            </a:r>
            <a:r>
              <a:rPr lang="en-GB" sz="2000" b="1" dirty="0" err="1" smtClean="0">
                <a:solidFill>
                  <a:srgbClr val="0070C0"/>
                </a:solidFill>
              </a:rPr>
              <a:t>unknowableness</a:t>
            </a:r>
            <a:r>
              <a:rPr lang="en-GB" sz="2000" b="1" dirty="0" smtClean="0">
                <a:solidFill>
                  <a:srgbClr val="0070C0"/>
                </a:solidFill>
              </a:rPr>
              <a:t> and interconnectedness of systems makes it much more difficult, if not impossible, to isolate independent variables that act in causal ways  ….. it is highly unlikely that  a single cause will give rise to a causal event.’ (L-F &amp; C: p232)</a:t>
            </a:r>
          </a:p>
          <a:p>
            <a:r>
              <a:rPr lang="en-GB" sz="2000" b="1" dirty="0" smtClean="0">
                <a:solidFill>
                  <a:srgbClr val="0070C0"/>
                </a:solidFill>
              </a:rPr>
              <a:t> ‘Let us understand clearly, once and for all, that variables don’t exist. They are not real. What exists are complex systems …..’ (Byrne, 2002: 31)</a:t>
            </a:r>
          </a:p>
          <a:p>
            <a:pPr>
              <a:buNone/>
            </a:pPr>
            <a:r>
              <a:rPr lang="en-GB" sz="2000" dirty="0" smtClean="0"/>
              <a:t> </a:t>
            </a:r>
            <a:r>
              <a:rPr lang="en-GB" sz="2000" b="1" dirty="0" smtClean="0"/>
              <a:t> </a:t>
            </a:r>
            <a:r>
              <a:rPr lang="en-GB" sz="2000" b="1" dirty="0" smtClean="0">
                <a:solidFill>
                  <a:srgbClr val="0070C0"/>
                </a:solidFill>
              </a:rPr>
              <a:t>(L-F &amp; C: p235).</a:t>
            </a:r>
            <a:r>
              <a:rPr lang="en-GB" sz="2000" dirty="0" smtClean="0">
                <a:solidFill>
                  <a:srgbClr val="0070C0"/>
                </a:solidFill>
              </a:rPr>
              <a:t> </a:t>
            </a: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dirty="0" smtClean="0"/>
              <a:t>SOME IMPLICATIONS OF COMPLEX SYSTEMS FOR RESEARCH</a:t>
            </a:r>
            <a:endParaRPr lang="en-GB" sz="2400" dirty="0"/>
          </a:p>
        </p:txBody>
      </p:sp>
      <p:sp>
        <p:nvSpPr>
          <p:cNvPr id="3" name="Content Placeholder 2"/>
          <p:cNvSpPr>
            <a:spLocks noGrp="1"/>
          </p:cNvSpPr>
          <p:nvPr>
            <p:ph idx="1"/>
          </p:nvPr>
        </p:nvSpPr>
        <p:spPr/>
        <p:txBody>
          <a:bodyPr>
            <a:normAutofit fontScale="77500" lnSpcReduction="20000"/>
          </a:bodyPr>
          <a:lstStyle/>
          <a:p>
            <a:pPr>
              <a:buNone/>
            </a:pPr>
            <a:r>
              <a:rPr lang="en-GB" b="1" dirty="0" err="1" smtClean="0"/>
              <a:t>Replicability</a:t>
            </a:r>
            <a:endParaRPr lang="en-GB" dirty="0" smtClean="0"/>
          </a:p>
          <a:p>
            <a:r>
              <a:rPr lang="en-GB" b="1" dirty="0" smtClean="0">
                <a:solidFill>
                  <a:srgbClr val="0070C0"/>
                </a:solidFill>
              </a:rPr>
              <a:t>There can be no absolute </a:t>
            </a:r>
            <a:r>
              <a:rPr lang="en-GB" b="1" dirty="0" err="1" smtClean="0">
                <a:solidFill>
                  <a:srgbClr val="0070C0"/>
                </a:solidFill>
              </a:rPr>
              <a:t>replicability</a:t>
            </a:r>
            <a:r>
              <a:rPr lang="en-GB" b="1" dirty="0" smtClean="0">
                <a:solidFill>
                  <a:srgbClr val="0070C0"/>
                </a:solidFill>
              </a:rPr>
              <a:t> because the conditions are always changing.</a:t>
            </a:r>
          </a:p>
          <a:p>
            <a:pPr>
              <a:buNone/>
            </a:pPr>
            <a:r>
              <a:rPr lang="en-GB" b="1" dirty="0" smtClean="0"/>
              <a:t>The changed nature of context</a:t>
            </a:r>
            <a:endParaRPr lang="en-GB" dirty="0" smtClean="0"/>
          </a:p>
          <a:p>
            <a:r>
              <a:rPr lang="en-GB" b="1" dirty="0" smtClean="0">
                <a:solidFill>
                  <a:srgbClr val="0070C0"/>
                </a:solidFill>
              </a:rPr>
              <a:t>‘Context includes the physical, social, cognitive and cultural and is not separable from the system. It cannot be seen as a frame surrounding the system that is needed to interpret its behaviour. ’ (L-F &amp; C: p239) </a:t>
            </a:r>
          </a:p>
          <a:p>
            <a:r>
              <a:rPr lang="en-GB" b="1" dirty="0" smtClean="0">
                <a:solidFill>
                  <a:srgbClr val="0070C0"/>
                </a:solidFill>
              </a:rPr>
              <a:t>‘We cannot separate the learner or the learning from context in order to measure or explain it. Rather, we must collect data about and describe all the continually changing systems involved.’ (L-F &amp; C, p239)</a:t>
            </a: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3100" b="1" dirty="0" smtClean="0"/>
              <a:t>SOME RESEARCH METHODOLGIES WHICH GO WITH COMPLEXITY THEORY</a:t>
            </a:r>
            <a:r>
              <a:rPr lang="en-GB" sz="3200" dirty="0" smtClean="0"/>
              <a:t/>
            </a:r>
            <a:br>
              <a:rPr lang="en-GB" sz="3200" dirty="0" smtClean="0"/>
            </a:br>
            <a:endParaRPr lang="en-GB" sz="3200" b="1" dirty="0">
              <a:solidFill>
                <a:srgbClr val="002060"/>
              </a:solidFill>
            </a:endParaRPr>
          </a:p>
        </p:txBody>
      </p:sp>
      <p:sp>
        <p:nvSpPr>
          <p:cNvPr id="3" name="Content Placeholder 2"/>
          <p:cNvSpPr>
            <a:spLocks noGrp="1"/>
          </p:cNvSpPr>
          <p:nvPr>
            <p:ph idx="1"/>
          </p:nvPr>
        </p:nvSpPr>
        <p:spPr/>
        <p:txBody>
          <a:bodyPr>
            <a:normAutofit/>
          </a:bodyPr>
          <a:lstStyle/>
          <a:p>
            <a:pPr>
              <a:buNone/>
            </a:pPr>
            <a:r>
              <a:rPr lang="en-GB" sz="2000" b="1" dirty="0" smtClean="0">
                <a:solidFill>
                  <a:srgbClr val="002060"/>
                </a:solidFill>
              </a:rPr>
              <a:t>Ethnography</a:t>
            </a:r>
            <a:endParaRPr lang="en-GB" sz="2000" dirty="0" smtClean="0">
              <a:solidFill>
                <a:srgbClr val="002060"/>
              </a:solidFill>
            </a:endParaRPr>
          </a:p>
          <a:p>
            <a:r>
              <a:rPr lang="en-GB" sz="2000" b="1" dirty="0" smtClean="0">
                <a:solidFill>
                  <a:srgbClr val="0070C0"/>
                </a:solidFill>
              </a:rPr>
              <a:t>‘Studying real people in their human contexts and interactions rather than aggregating and averaging across individuals as happens in experimental and some quantitative studies.’ (L-F &amp; C: p242)</a:t>
            </a:r>
          </a:p>
          <a:p>
            <a:pPr>
              <a:buNone/>
            </a:pPr>
            <a:r>
              <a:rPr lang="en-GB" sz="2000" b="1" dirty="0" err="1" smtClean="0">
                <a:solidFill>
                  <a:srgbClr val="002060"/>
                </a:solidFill>
              </a:rPr>
              <a:t>Retrodictive</a:t>
            </a:r>
            <a:r>
              <a:rPr lang="en-GB" sz="2000" b="1" dirty="0" smtClean="0">
                <a:solidFill>
                  <a:srgbClr val="002060"/>
                </a:solidFill>
              </a:rPr>
              <a:t> Qualitative Modelling</a:t>
            </a:r>
          </a:p>
          <a:p>
            <a:r>
              <a:rPr lang="en-GB" sz="2000" b="1" dirty="0" smtClean="0">
                <a:solidFill>
                  <a:srgbClr val="0070C0"/>
                </a:solidFill>
              </a:rPr>
              <a:t>‘The idea behind </a:t>
            </a:r>
            <a:r>
              <a:rPr lang="en-GB" sz="2000" b="1" dirty="0" err="1" smtClean="0">
                <a:solidFill>
                  <a:srgbClr val="0070C0"/>
                </a:solidFill>
              </a:rPr>
              <a:t>Retrodiction</a:t>
            </a:r>
            <a:r>
              <a:rPr lang="en-GB" sz="2000" b="1" dirty="0" smtClean="0">
                <a:solidFill>
                  <a:srgbClr val="0070C0"/>
                </a:solidFill>
              </a:rPr>
              <a:t> is that by identifying the main emerging system prototypes we can work ‘backwards’ and pinpoint the principal factors that have led to the specific settled states. ….. By tracing back the reasons why the system has ended up with a particular outcome option we produce a retrospective qualitative model of its evolution’ (ZD: 2011)</a:t>
            </a:r>
            <a:endParaRPr lang="en-GB" sz="2000" dirty="0" smtClean="0">
              <a:solidFill>
                <a:srgbClr val="0070C0"/>
              </a:solidFill>
            </a:endParaRPr>
          </a:p>
        </p:txBody>
      </p:sp>
      <p:sp>
        <p:nvSpPr>
          <p:cNvPr id="4" name="Slide Number Placeholder 3"/>
          <p:cNvSpPr>
            <a:spLocks noGrp="1"/>
          </p:cNvSpPr>
          <p:nvPr>
            <p:ph type="sldNum" sz="quarter" idx="12"/>
          </p:nvPr>
        </p:nvSpPr>
        <p:spPr/>
        <p:txBody>
          <a:bodyPr/>
          <a:lstStyle/>
          <a:p>
            <a:fld id="{5DE2542E-DB7F-4379-831B-CA05AE60FD31}"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a:bodyPr>
          <a:lstStyle/>
          <a:p>
            <a:r>
              <a:rPr lang="en-GB" sz="2800" b="1" dirty="0" smtClean="0"/>
              <a:t>SOME RESEARCH METHODOLGIES WHICH GO WITH COMPLEXITY THEORY (</a:t>
            </a:r>
            <a:r>
              <a:rPr lang="en-GB" sz="2800" b="1" dirty="0" err="1" smtClean="0"/>
              <a:t>cntd</a:t>
            </a:r>
            <a:r>
              <a:rPr lang="en-GB" sz="2800" b="1" dirty="0" smtClean="0"/>
              <a:t>)</a:t>
            </a:r>
            <a:endParaRPr lang="en-GB" sz="2800" dirty="0"/>
          </a:p>
        </p:txBody>
      </p:sp>
      <p:sp>
        <p:nvSpPr>
          <p:cNvPr id="3" name="Content Placeholder 2"/>
          <p:cNvSpPr>
            <a:spLocks noGrp="1"/>
          </p:cNvSpPr>
          <p:nvPr>
            <p:ph idx="1"/>
          </p:nvPr>
        </p:nvSpPr>
        <p:spPr/>
        <p:txBody>
          <a:bodyPr>
            <a:normAutofit fontScale="92500" lnSpcReduction="10000"/>
          </a:bodyPr>
          <a:lstStyle/>
          <a:p>
            <a:pPr>
              <a:buNone/>
            </a:pPr>
            <a:r>
              <a:rPr lang="en-GB" sz="2000" b="1" dirty="0" smtClean="0">
                <a:solidFill>
                  <a:srgbClr val="002060"/>
                </a:solidFill>
              </a:rPr>
              <a:t>Longitudinal case studies</a:t>
            </a:r>
            <a:endParaRPr lang="en-GB" sz="2000" dirty="0" smtClean="0">
              <a:solidFill>
                <a:srgbClr val="002060"/>
              </a:solidFill>
            </a:endParaRPr>
          </a:p>
          <a:p>
            <a:r>
              <a:rPr lang="en-GB" sz="2000" b="1" dirty="0" smtClean="0">
                <a:solidFill>
                  <a:srgbClr val="0070C0"/>
                </a:solidFill>
              </a:rPr>
              <a:t>‘We can use computerized databases, graphing and statistics to track complex patterns of variation in second language learners over time’ (p245)</a:t>
            </a:r>
          </a:p>
          <a:p>
            <a:r>
              <a:rPr lang="en-GB" sz="2000" b="1" dirty="0" smtClean="0">
                <a:solidFill>
                  <a:srgbClr val="0070C0"/>
                </a:solidFill>
              </a:rPr>
              <a:t>‘We need to adopt and develop more appropriate ways of analysis to allow for the non-linearity of the process, such as multivariate time-series modelling ….’ (p245)</a:t>
            </a:r>
          </a:p>
          <a:p>
            <a:pPr>
              <a:buNone/>
            </a:pPr>
            <a:r>
              <a:rPr lang="en-GB" sz="2000" b="1" dirty="0" err="1" smtClean="0">
                <a:solidFill>
                  <a:srgbClr val="002060"/>
                </a:solidFill>
              </a:rPr>
              <a:t>Microdevelopment</a:t>
            </a:r>
            <a:endParaRPr lang="en-GB" sz="2000" dirty="0" smtClean="0">
              <a:solidFill>
                <a:srgbClr val="002060"/>
              </a:solidFill>
            </a:endParaRPr>
          </a:p>
          <a:p>
            <a:r>
              <a:rPr lang="en-GB" sz="2000" b="1" dirty="0" smtClean="0">
                <a:solidFill>
                  <a:srgbClr val="0070C0"/>
                </a:solidFill>
              </a:rPr>
              <a:t>We need … dense corpora that involve highly intensive sampling over short periods of time </a:t>
            </a:r>
          </a:p>
          <a:p>
            <a:r>
              <a:rPr lang="en-GB" sz="2000" b="1" dirty="0" smtClean="0">
                <a:solidFill>
                  <a:srgbClr val="0070C0"/>
                </a:solidFill>
              </a:rPr>
              <a:t>In traditional research, change is often inferred from an end-point measurement. Conversely, an assumption of researchers using a </a:t>
            </a:r>
            <a:r>
              <a:rPr lang="en-GB" sz="2000" b="1" dirty="0" err="1" smtClean="0">
                <a:solidFill>
                  <a:srgbClr val="0070C0"/>
                </a:solidFill>
              </a:rPr>
              <a:t>microdevelopment</a:t>
            </a:r>
            <a:r>
              <a:rPr lang="en-GB" sz="2000" b="1" dirty="0" smtClean="0">
                <a:solidFill>
                  <a:srgbClr val="0070C0"/>
                </a:solidFill>
              </a:rPr>
              <a:t> approach is that there are moments in the evolution of behaviour where we can directly observe change happening. Furthermore, since change works at multiple timescales, these small-scale changes can illuminate changes at a longer time-scale.’ (p246)</a:t>
            </a:r>
          </a:p>
          <a:p>
            <a:endParaRPr lang="en-GB" sz="2000" b="1" dirty="0" smtClean="0">
              <a:solidFill>
                <a:srgbClr val="C00000"/>
              </a:solidFill>
            </a:endParaRP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SOME RESEARCH METHODOLGIES WHICH GO WITH COMPLEXITY THEORY (</a:t>
            </a:r>
            <a:r>
              <a:rPr lang="en-GB" sz="2800" b="1" dirty="0" err="1" smtClean="0"/>
              <a:t>cntd</a:t>
            </a:r>
            <a:r>
              <a:rPr lang="en-GB" sz="2800" b="1" dirty="0" smtClean="0"/>
              <a:t>)</a:t>
            </a:r>
            <a:endParaRPr lang="en-GB" sz="2800" dirty="0"/>
          </a:p>
        </p:txBody>
      </p:sp>
      <p:sp>
        <p:nvSpPr>
          <p:cNvPr id="3" name="Content Placeholder 2"/>
          <p:cNvSpPr>
            <a:spLocks noGrp="1"/>
          </p:cNvSpPr>
          <p:nvPr>
            <p:ph idx="1"/>
          </p:nvPr>
        </p:nvSpPr>
        <p:spPr/>
        <p:txBody>
          <a:bodyPr>
            <a:normAutofit fontScale="62500" lnSpcReduction="20000"/>
          </a:bodyPr>
          <a:lstStyle/>
          <a:p>
            <a:pPr>
              <a:buNone/>
            </a:pPr>
            <a:r>
              <a:rPr lang="en-GB" b="1" dirty="0" smtClean="0">
                <a:solidFill>
                  <a:srgbClr val="002060"/>
                </a:solidFill>
              </a:rPr>
              <a:t>Computer-modelling</a:t>
            </a:r>
            <a:endParaRPr lang="en-GB" dirty="0" smtClean="0">
              <a:solidFill>
                <a:srgbClr val="002060"/>
              </a:solidFill>
            </a:endParaRPr>
          </a:p>
          <a:p>
            <a:r>
              <a:rPr lang="en-GB" b="1" dirty="0" smtClean="0">
                <a:solidFill>
                  <a:srgbClr val="0070C0"/>
                </a:solidFill>
              </a:rPr>
              <a:t>Computer simulations or models offer an important approach to researching complex dynamic systems …. This approach builds a computer model of the real-world complex system under investigation and takes it through multiple iterations, replicating change over time. The model is designed and adjusted so that the outcomes over time reflect what is known of the real-world system ….’ (L-F &amp; C: p247) </a:t>
            </a:r>
          </a:p>
          <a:p>
            <a:pPr>
              <a:buNone/>
            </a:pPr>
            <a:r>
              <a:rPr lang="en-GB" b="1" dirty="0" smtClean="0">
                <a:solidFill>
                  <a:srgbClr val="002060"/>
                </a:solidFill>
              </a:rPr>
              <a:t>Brain imaging</a:t>
            </a:r>
            <a:endParaRPr lang="en-GB" dirty="0" smtClean="0">
              <a:solidFill>
                <a:srgbClr val="002060"/>
              </a:solidFill>
            </a:endParaRPr>
          </a:p>
          <a:p>
            <a:r>
              <a:rPr lang="en-GB" b="1" dirty="0" smtClean="0">
                <a:solidFill>
                  <a:srgbClr val="0070C0"/>
                </a:solidFill>
              </a:rPr>
              <a:t>‘EEG (electro-encephalographic (EEG) and functional Magnetic-Resonance Imaging (</a:t>
            </a:r>
            <a:r>
              <a:rPr lang="en-GB" b="1" dirty="0" err="1" smtClean="0">
                <a:solidFill>
                  <a:srgbClr val="0070C0"/>
                </a:solidFill>
              </a:rPr>
              <a:t>fMRI</a:t>
            </a:r>
            <a:r>
              <a:rPr lang="en-GB" b="1" dirty="0" smtClean="0">
                <a:solidFill>
                  <a:srgbClr val="0070C0"/>
                </a:solidFill>
              </a:rPr>
              <a:t>) are allowing detailed descriptions of the dynamics of brain activity, promoting a shift of emphasis from knowledge as static representation stored in particular locations to knowledge as processing involving the dynamic mutual influence of interrelated types of information as they activate and inhibit each other over time.’ (L-F &amp; C: p249)</a:t>
            </a: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lgn="l" eaLnBrk="1" hangingPunct="1"/>
            <a:r>
              <a:rPr lang="en-US" sz="2400" b="1" dirty="0" err="1" smtClean="0">
                <a:solidFill>
                  <a:srgbClr val="002060"/>
                </a:solidFill>
              </a:rPr>
              <a:t>Retrodictive</a:t>
            </a:r>
            <a:r>
              <a:rPr lang="en-US" sz="2400" b="1" dirty="0" smtClean="0">
                <a:solidFill>
                  <a:srgbClr val="002060"/>
                </a:solidFill>
              </a:rPr>
              <a:t> Qualitative </a:t>
            </a:r>
            <a:r>
              <a:rPr lang="en-US" sz="2400" b="1" dirty="0" err="1" smtClean="0">
                <a:solidFill>
                  <a:srgbClr val="002060"/>
                </a:solidFill>
              </a:rPr>
              <a:t>Modelling</a:t>
            </a:r>
            <a:r>
              <a:rPr lang="en-US" sz="2400" b="1" dirty="0" smtClean="0">
                <a:solidFill>
                  <a:srgbClr val="002060"/>
                </a:solidFill>
              </a:rPr>
              <a:t>, as applied to:</a:t>
            </a:r>
            <a:br>
              <a:rPr lang="en-US" sz="2400" b="1" dirty="0" smtClean="0">
                <a:solidFill>
                  <a:srgbClr val="002060"/>
                </a:solidFill>
              </a:rPr>
            </a:br>
            <a:r>
              <a:rPr lang="en-US" sz="2400" b="1" dirty="0" smtClean="0">
                <a:solidFill>
                  <a:srgbClr val="C00000"/>
                </a:solidFill>
              </a:rPr>
              <a:t>BEP (Spain) Key positive components of a successful Attractor State)</a:t>
            </a:r>
          </a:p>
        </p:txBody>
      </p:sp>
      <p:graphicFrame>
        <p:nvGraphicFramePr>
          <p:cNvPr id="72769" name="Group 65"/>
          <p:cNvGraphicFramePr>
            <a:graphicFrameLocks noGrp="1"/>
          </p:cNvGraphicFramePr>
          <p:nvPr>
            <p:ph type="tbl" idx="1"/>
          </p:nvPr>
        </p:nvGraphicFramePr>
        <p:xfrm>
          <a:off x="457200" y="1600200"/>
          <a:ext cx="8229600" cy="4856734"/>
        </p:xfrm>
        <a:graphic>
          <a:graphicData uri="http://schemas.openxmlformats.org/drawingml/2006/table">
            <a:tbl>
              <a:tblPr/>
              <a:tblGrid>
                <a:gridCol w="2470150"/>
                <a:gridCol w="3290888"/>
                <a:gridCol w="2468562"/>
              </a:tblGrid>
              <a:tr h="4127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400" b="1" i="0" u="none" strike="noStrike" cap="none" normalizeH="0" baseline="0" dirty="0" smtClean="0">
                          <a:ln>
                            <a:noFill/>
                          </a:ln>
                          <a:solidFill>
                            <a:schemeClr val="tx1"/>
                          </a:solidFill>
                          <a:effectLst/>
                          <a:latin typeface="Arial" charset="0"/>
                          <a:cs typeface="Arial" charset="0"/>
                        </a:rPr>
                        <a:t>SOCIETAL</a:t>
                      </a:r>
                      <a:endParaRPr kumimoji="0" lang="en-US" sz="14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400" b="1" i="0" u="none" strike="noStrike" cap="none" normalizeH="0" baseline="0" smtClean="0">
                          <a:ln>
                            <a:noFill/>
                          </a:ln>
                          <a:solidFill>
                            <a:schemeClr val="tx1"/>
                          </a:solidFill>
                          <a:effectLst/>
                          <a:latin typeface="Arial" charset="0"/>
                          <a:cs typeface="Arial" charset="0"/>
                        </a:rPr>
                        <a:t>PROVISION</a:t>
                      </a: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GB" sz="1400" b="1" i="0" u="none" strike="noStrike" cap="none" normalizeH="0" baseline="0" smtClean="0">
                          <a:ln>
                            <a:noFill/>
                          </a:ln>
                          <a:solidFill>
                            <a:schemeClr val="tx1"/>
                          </a:solidFill>
                          <a:effectLst/>
                          <a:latin typeface="Arial" charset="0"/>
                          <a:cs typeface="Arial" charset="0"/>
                        </a:rPr>
                        <a:t>PROCESS</a:t>
                      </a:r>
                      <a:endParaRPr kumimoji="0" 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4488">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Political will</a:t>
                      </a: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pitchFamily="34"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Parental interest &amp; demand</a:t>
                      </a:r>
                    </a:p>
                    <a:p>
                      <a:pPr marL="0" marR="0" lvl="0" indent="0" algn="l" defTabSz="914400" rtl="0" eaLnBrk="1" fontAlgn="base" latinLnBrk="0" hangingPunct="1">
                        <a:lnSpc>
                          <a:spcPct val="100000"/>
                        </a:lnSpc>
                        <a:spcBef>
                          <a:spcPct val="20000"/>
                        </a:spcBef>
                        <a:spcAft>
                          <a:spcPct val="0"/>
                        </a:spcAft>
                        <a:buClr>
                          <a:schemeClr val="hlink"/>
                        </a:buClr>
                        <a:buSzTx/>
                        <a:buFont typeface="Arial" pitchFamily="34"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pitchFamily="34"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Widely held view that the BEP (Spain) in those regions in which it took place ought to involve Spanish-English, in view of Spanish as national language and global status of English</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Char char="•"/>
                        <a:tabLst/>
                      </a:pPr>
                      <a:endParaRPr kumimoji="0" lang="en-US" sz="1200" b="1" i="0" u="none" strike="noStrike" cap="none" normalizeH="0" baseline="0" dirty="0" smtClean="0">
                        <a:ln>
                          <a:noFill/>
                        </a:ln>
                        <a:solidFill>
                          <a:srgbClr val="C00000"/>
                        </a:solidFill>
                        <a:effectLst/>
                        <a:latin typeface="Calibri"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An early start (in some cases from age 3)</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Substantial time for English (40%)</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Leadership at national level from Ministry &amp; British Council together</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Supernumerary teachers fluent in English</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Agreed continuity across primary and secondary education</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US"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Supportive national Guidelines on BEP curriculum</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In-service courses for teachers</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Highly reputable external international examination for students at age 16</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Char char="•"/>
                        <a:tabLst/>
                      </a:pPr>
                      <a:endParaRPr kumimoji="0" lang="en-US" sz="1200" b="1" i="0" u="none" strike="noStrike" cap="none" normalizeH="0" baseline="0" dirty="0" smtClean="0">
                        <a:ln>
                          <a:noFill/>
                        </a:ln>
                        <a:solidFill>
                          <a:srgbClr val="0070C0"/>
                        </a:solidFill>
                        <a:effectLst>
                          <a:outerShdw blurRad="38100" dist="38100" dir="2700000" algn="tl">
                            <a:srgbClr val="C0C0C0"/>
                          </a:outerShdw>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General teaching strategies, articulated through English</a:t>
                      </a: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Language-focused strategies, covering grammar and vocabulary, plus the discourse of different school  subjects</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Activities which offer students cognitive challenge, integrating their knowledge across subjects</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US" sz="1200" b="1" i="0" u="none" strike="noStrike" cap="none" normalizeH="0" baseline="0" dirty="0" smtClean="0">
                        <a:ln>
                          <a:noFill/>
                        </a:ln>
                        <a:solidFill>
                          <a:srgbClr val="0070C0"/>
                        </a:solidFill>
                        <a:effectLst>
                          <a:outerShdw blurRad="38100" dist="38100" dir="2700000" algn="tl">
                            <a:srgbClr val="C0C0C0"/>
                          </a:outerShdw>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Creation of community atmosphere in class, in which students collaborate</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Use of assessment in support of learning</a:t>
                      </a: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endParaRPr kumimoji="0" lang="en-GB" sz="1200" b="1" i="0" u="none" strike="noStrike" cap="none" normalizeH="0" baseline="0" dirty="0" smtClean="0">
                        <a:ln>
                          <a:noFill/>
                        </a:ln>
                        <a:solidFill>
                          <a:srgbClr val="0070C0"/>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Arial" charset="0"/>
                        <a:buNone/>
                        <a:tabLst/>
                      </a:pPr>
                      <a:r>
                        <a:rPr kumimoji="0" lang="en-GB" sz="1200" b="1" i="0" u="none" strike="noStrike" cap="none" normalizeH="0" baseline="0" dirty="0" smtClean="0">
                          <a:ln>
                            <a:noFill/>
                          </a:ln>
                          <a:solidFill>
                            <a:srgbClr val="0070C0"/>
                          </a:solidFill>
                          <a:effectLst/>
                          <a:latin typeface="Calibri" pitchFamily="34" charset="0"/>
                          <a:cs typeface="Arial" charset="0"/>
                        </a:rPr>
                        <a:t>Management approach based on consultation and collaboration with teaching colleagues.</a:t>
                      </a:r>
                      <a:endParaRPr kumimoji="0" lang="en-US" sz="1200" b="1" i="0" u="none" strike="noStrike" cap="none" normalizeH="0" baseline="0" dirty="0" smtClean="0">
                        <a:ln>
                          <a:noFill/>
                        </a:ln>
                        <a:solidFill>
                          <a:srgbClr val="0070C0"/>
                        </a:solidFill>
                        <a:effectLst>
                          <a:outerShdw blurRad="38100" dist="38100" dir="2700000" algn="tl">
                            <a:srgbClr val="C0C0C0"/>
                          </a:outerShdw>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0"/>
          </p:nvPr>
        </p:nvSpPr>
        <p:spPr/>
        <p:txBody>
          <a:bodyPr/>
          <a:lstStyle/>
          <a:p>
            <a:pPr>
              <a:defRPr/>
            </a:pPr>
            <a:fld id="{DF66EF27-7E22-4403-BBC0-DDD16A39A30D}" type="slidenum">
              <a:rPr lang="en-US" smtClean="0"/>
              <a:pPr>
                <a:defRPr/>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l"/>
            <a:r>
              <a:rPr lang="en-GB" sz="2400" b="1" dirty="0" smtClean="0">
                <a:solidFill>
                  <a:srgbClr val="002060"/>
                </a:solidFill>
              </a:rPr>
              <a:t>BUT DST NOT ALL ABOUT BIG PICTURES OF APPARENTLY STABLE ATTRACTOR STATES</a:t>
            </a:r>
            <a:endParaRPr lang="en-GB" sz="2400" b="1" dirty="0">
              <a:solidFill>
                <a:srgbClr val="002060"/>
              </a:solidFill>
            </a:endParaRPr>
          </a:p>
        </p:txBody>
      </p:sp>
      <p:sp>
        <p:nvSpPr>
          <p:cNvPr id="7" name="Content Placeholder 6"/>
          <p:cNvSpPr>
            <a:spLocks noGrp="1"/>
          </p:cNvSpPr>
          <p:nvPr>
            <p:ph idx="1"/>
          </p:nvPr>
        </p:nvSpPr>
        <p:spPr/>
        <p:txBody>
          <a:bodyPr>
            <a:normAutofit/>
          </a:bodyPr>
          <a:lstStyle/>
          <a:p>
            <a:r>
              <a:rPr lang="en-GB" sz="2800" b="1" dirty="0" smtClean="0">
                <a:solidFill>
                  <a:srgbClr val="002060"/>
                </a:solidFill>
              </a:rPr>
              <a:t>The small things can make a big difference too, e.g.</a:t>
            </a:r>
          </a:p>
          <a:p>
            <a:pPr lvl="1"/>
            <a:r>
              <a:rPr lang="en-GB" sz="2400" b="1" dirty="0" smtClean="0">
                <a:solidFill>
                  <a:srgbClr val="0070C0"/>
                </a:solidFill>
              </a:rPr>
              <a:t>Butterflies</a:t>
            </a:r>
          </a:p>
          <a:p>
            <a:pPr lvl="1"/>
            <a:r>
              <a:rPr lang="en-GB" sz="2400" b="1" dirty="0" smtClean="0">
                <a:solidFill>
                  <a:srgbClr val="0070C0"/>
                </a:solidFill>
              </a:rPr>
              <a:t>Broken windows</a:t>
            </a:r>
            <a:endParaRPr lang="en-GB" sz="2400" b="1" dirty="0">
              <a:solidFill>
                <a:srgbClr val="0070C0"/>
              </a:solidFill>
            </a:endParaRPr>
          </a:p>
        </p:txBody>
      </p:sp>
      <p:sp>
        <p:nvSpPr>
          <p:cNvPr id="4" name="Slide Number Placeholder 3"/>
          <p:cNvSpPr>
            <a:spLocks noGrp="1"/>
          </p:cNvSpPr>
          <p:nvPr>
            <p:ph type="sldNum" sz="quarter" idx="12"/>
          </p:nvPr>
        </p:nvSpPr>
        <p:spPr/>
        <p:txBody>
          <a:bodyPr/>
          <a:lstStyle/>
          <a:p>
            <a:pPr>
              <a:defRPr/>
            </a:pPr>
            <a:fld id="{30E21229-A34A-48BC-BC6A-8E69BFAE91C9}"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a:bodyPr>
          <a:lstStyle/>
          <a:p>
            <a:pPr algn="l"/>
            <a:r>
              <a:rPr lang="en-GB" sz="2400" dirty="0" smtClean="0"/>
              <a:t>Butterfly effect: Personal</a:t>
            </a:r>
            <a:br>
              <a:rPr lang="en-GB" sz="2400" dirty="0" smtClean="0"/>
            </a:br>
            <a:r>
              <a:rPr lang="en-GB" sz="2400" dirty="0" smtClean="0"/>
              <a:t>Class </a:t>
            </a:r>
            <a:r>
              <a:rPr lang="en-GB" sz="2400" dirty="0"/>
              <a:t>2A 1950s Reading</a:t>
            </a:r>
            <a:endParaRPr lang="en-US" sz="2400" dirty="0"/>
          </a:p>
        </p:txBody>
      </p:sp>
      <p:sp>
        <p:nvSpPr>
          <p:cNvPr id="25603" name="Rectangle 3"/>
          <p:cNvSpPr>
            <a:spLocks noGrp="1" noRot="1" noChangeArrowheads="1"/>
          </p:cNvSpPr>
          <p:nvPr>
            <p:ph type="body" idx="1"/>
          </p:nvPr>
        </p:nvSpPr>
        <p:spPr/>
        <p:txBody>
          <a:bodyPr/>
          <a:lstStyle/>
          <a:p>
            <a:pPr>
              <a:lnSpc>
                <a:spcPct val="80000"/>
              </a:lnSpc>
            </a:pPr>
            <a:r>
              <a:rPr lang="en-US" sz="2000" b="1" dirty="0" err="1">
                <a:solidFill>
                  <a:srgbClr val="0070C0"/>
                </a:solidFill>
              </a:rPr>
              <a:t>C’était</a:t>
            </a:r>
            <a:r>
              <a:rPr lang="en-US" sz="2000" b="1" dirty="0">
                <a:solidFill>
                  <a:srgbClr val="0070C0"/>
                </a:solidFill>
              </a:rPr>
              <a:t> un </a:t>
            </a:r>
            <a:r>
              <a:rPr lang="en-US" sz="2000" b="1" dirty="0" err="1">
                <a:solidFill>
                  <a:srgbClr val="0070C0"/>
                </a:solidFill>
              </a:rPr>
              <a:t>hardi</a:t>
            </a:r>
            <a:r>
              <a:rPr lang="en-US" sz="2000" b="1" dirty="0">
                <a:solidFill>
                  <a:srgbClr val="0070C0"/>
                </a:solidFill>
              </a:rPr>
              <a:t> </a:t>
            </a:r>
            <a:r>
              <a:rPr lang="en-US" sz="2000" b="1" dirty="0" err="1">
                <a:solidFill>
                  <a:srgbClr val="0070C0"/>
                </a:solidFill>
              </a:rPr>
              <a:t>dessein</a:t>
            </a:r>
            <a:r>
              <a:rPr lang="en-US" sz="2000" b="1" dirty="0">
                <a:solidFill>
                  <a:srgbClr val="0070C0"/>
                </a:solidFill>
              </a:rPr>
              <a:t> </a:t>
            </a:r>
            <a:r>
              <a:rPr lang="en-US" sz="2000" b="1" dirty="0" err="1">
                <a:solidFill>
                  <a:srgbClr val="0070C0"/>
                </a:solidFill>
              </a:rPr>
              <a:t>qu’avait</a:t>
            </a:r>
            <a:r>
              <a:rPr lang="en-US" sz="2000" b="1" dirty="0">
                <a:solidFill>
                  <a:srgbClr val="0070C0"/>
                </a:solidFill>
              </a:rPr>
              <a:t> </a:t>
            </a:r>
            <a:r>
              <a:rPr lang="en-US" sz="2000" b="1" dirty="0" err="1">
                <a:solidFill>
                  <a:srgbClr val="0070C0"/>
                </a:solidFill>
              </a:rPr>
              <a:t>eu</a:t>
            </a:r>
            <a:r>
              <a:rPr lang="en-US" sz="2000" b="1" dirty="0">
                <a:solidFill>
                  <a:srgbClr val="0070C0"/>
                </a:solidFill>
              </a:rPr>
              <a:t> le </a:t>
            </a:r>
            <a:r>
              <a:rPr lang="en-US" sz="2000" b="1" dirty="0" err="1">
                <a:solidFill>
                  <a:srgbClr val="0070C0"/>
                </a:solidFill>
              </a:rPr>
              <a:t>capitaine</a:t>
            </a:r>
            <a:r>
              <a:rPr lang="en-US" sz="2000" b="1" dirty="0">
                <a:solidFill>
                  <a:srgbClr val="0070C0"/>
                </a:solidFill>
              </a:rPr>
              <a:t> Hatteras de </a:t>
            </a:r>
            <a:r>
              <a:rPr lang="en-US" sz="2000" b="1" dirty="0" err="1">
                <a:solidFill>
                  <a:srgbClr val="0070C0"/>
                </a:solidFill>
              </a:rPr>
              <a:t>s’élever</a:t>
            </a:r>
            <a:r>
              <a:rPr lang="en-US" sz="2000" b="1" dirty="0">
                <a:solidFill>
                  <a:srgbClr val="0070C0"/>
                </a:solidFill>
              </a:rPr>
              <a:t> </a:t>
            </a:r>
            <a:r>
              <a:rPr lang="en-US" sz="2000" b="1" dirty="0" err="1">
                <a:solidFill>
                  <a:srgbClr val="0070C0"/>
                </a:solidFill>
              </a:rPr>
              <a:t>jusqu’au</a:t>
            </a:r>
            <a:r>
              <a:rPr lang="en-US" sz="2000" b="1" dirty="0">
                <a:solidFill>
                  <a:srgbClr val="0070C0"/>
                </a:solidFill>
              </a:rPr>
              <a:t> </a:t>
            </a:r>
            <a:r>
              <a:rPr lang="en-US" sz="2000" b="1" dirty="0" err="1">
                <a:solidFill>
                  <a:srgbClr val="0070C0"/>
                </a:solidFill>
              </a:rPr>
              <a:t>nord</a:t>
            </a:r>
            <a:r>
              <a:rPr lang="en-US" sz="2000" b="1" dirty="0">
                <a:solidFill>
                  <a:srgbClr val="0070C0"/>
                </a:solidFill>
              </a:rPr>
              <a:t>, et de </a:t>
            </a:r>
            <a:r>
              <a:rPr lang="en-US" sz="2000" b="1" dirty="0" err="1">
                <a:solidFill>
                  <a:srgbClr val="0070C0"/>
                </a:solidFill>
              </a:rPr>
              <a:t>réserver</a:t>
            </a:r>
            <a:r>
              <a:rPr lang="en-US" sz="2000" b="1" dirty="0">
                <a:solidFill>
                  <a:srgbClr val="0070C0"/>
                </a:solidFill>
              </a:rPr>
              <a:t> à </a:t>
            </a:r>
            <a:r>
              <a:rPr lang="en-US" sz="2000" b="1" dirty="0" err="1">
                <a:solidFill>
                  <a:srgbClr val="0070C0"/>
                </a:solidFill>
              </a:rPr>
              <a:t>l’Angleterre</a:t>
            </a:r>
            <a:r>
              <a:rPr lang="en-US" sz="2000" b="1" dirty="0">
                <a:solidFill>
                  <a:srgbClr val="0070C0"/>
                </a:solidFill>
              </a:rPr>
              <a:t>, </a:t>
            </a:r>
            <a:r>
              <a:rPr lang="en-US" sz="2000" b="1" dirty="0" err="1">
                <a:solidFill>
                  <a:srgbClr val="0070C0"/>
                </a:solidFill>
              </a:rPr>
              <a:t>sa</a:t>
            </a:r>
            <a:r>
              <a:rPr lang="en-US" sz="2000" b="1" dirty="0">
                <a:solidFill>
                  <a:srgbClr val="0070C0"/>
                </a:solidFill>
              </a:rPr>
              <a:t> </a:t>
            </a:r>
            <a:r>
              <a:rPr lang="en-US" sz="2000" b="1" dirty="0" err="1">
                <a:solidFill>
                  <a:srgbClr val="0070C0"/>
                </a:solidFill>
              </a:rPr>
              <a:t>patrie</a:t>
            </a:r>
            <a:r>
              <a:rPr lang="en-US" sz="2000" b="1" dirty="0">
                <a:solidFill>
                  <a:srgbClr val="0070C0"/>
                </a:solidFill>
              </a:rPr>
              <a:t>, la </a:t>
            </a:r>
            <a:r>
              <a:rPr lang="en-US" sz="2000" b="1" dirty="0" err="1">
                <a:solidFill>
                  <a:srgbClr val="0070C0"/>
                </a:solidFill>
              </a:rPr>
              <a:t>gloire</a:t>
            </a:r>
            <a:r>
              <a:rPr lang="en-US" sz="2000" b="1" dirty="0">
                <a:solidFill>
                  <a:srgbClr val="0070C0"/>
                </a:solidFill>
              </a:rPr>
              <a:t> de </a:t>
            </a:r>
            <a:r>
              <a:rPr lang="en-US" sz="2000" b="1" dirty="0" err="1">
                <a:solidFill>
                  <a:srgbClr val="0070C0"/>
                </a:solidFill>
              </a:rPr>
              <a:t>découvrir</a:t>
            </a:r>
            <a:r>
              <a:rPr lang="en-US" sz="2000" b="1" dirty="0">
                <a:solidFill>
                  <a:srgbClr val="0070C0"/>
                </a:solidFill>
              </a:rPr>
              <a:t> le </a:t>
            </a:r>
            <a:r>
              <a:rPr lang="en-US" sz="2000" b="1" dirty="0" err="1">
                <a:solidFill>
                  <a:srgbClr val="0070C0"/>
                </a:solidFill>
              </a:rPr>
              <a:t>pôle</a:t>
            </a:r>
            <a:r>
              <a:rPr lang="en-US" sz="2000" b="1" dirty="0">
                <a:solidFill>
                  <a:srgbClr val="0070C0"/>
                </a:solidFill>
              </a:rPr>
              <a:t> </a:t>
            </a:r>
            <a:r>
              <a:rPr lang="en-US" sz="2000" b="1" dirty="0" err="1">
                <a:solidFill>
                  <a:srgbClr val="0070C0"/>
                </a:solidFill>
              </a:rPr>
              <a:t>boréal</a:t>
            </a:r>
            <a:r>
              <a:rPr lang="en-US" sz="2000" b="1" dirty="0">
                <a:solidFill>
                  <a:srgbClr val="0070C0"/>
                </a:solidFill>
              </a:rPr>
              <a:t> du monde. </a:t>
            </a:r>
            <a:r>
              <a:rPr lang="en-US" sz="2000" b="1" dirty="0" err="1">
                <a:solidFill>
                  <a:srgbClr val="0070C0"/>
                </a:solidFill>
              </a:rPr>
              <a:t>Cet</a:t>
            </a:r>
            <a:r>
              <a:rPr lang="en-US" sz="2000" b="1" dirty="0">
                <a:solidFill>
                  <a:srgbClr val="0070C0"/>
                </a:solidFill>
              </a:rPr>
              <a:t> </a:t>
            </a:r>
            <a:r>
              <a:rPr lang="en-US" sz="2000" b="1" dirty="0" err="1">
                <a:solidFill>
                  <a:srgbClr val="0070C0"/>
                </a:solidFill>
              </a:rPr>
              <a:t>audacieux</a:t>
            </a:r>
            <a:r>
              <a:rPr lang="en-US" sz="2000" b="1" dirty="0">
                <a:solidFill>
                  <a:srgbClr val="0070C0"/>
                </a:solidFill>
              </a:rPr>
              <a:t> </a:t>
            </a:r>
            <a:r>
              <a:rPr lang="en-US" sz="2000" b="1" dirty="0" err="1">
                <a:solidFill>
                  <a:srgbClr val="0070C0"/>
                </a:solidFill>
              </a:rPr>
              <a:t>marin</a:t>
            </a:r>
            <a:r>
              <a:rPr lang="en-US" sz="2000" b="1" dirty="0">
                <a:solidFill>
                  <a:srgbClr val="0070C0"/>
                </a:solidFill>
              </a:rPr>
              <a:t> </a:t>
            </a:r>
            <a:r>
              <a:rPr lang="en-US" sz="2000" b="1" dirty="0" err="1">
                <a:solidFill>
                  <a:srgbClr val="0070C0"/>
                </a:solidFill>
              </a:rPr>
              <a:t>venait</a:t>
            </a:r>
            <a:r>
              <a:rPr lang="en-US" sz="2000" b="1" dirty="0">
                <a:solidFill>
                  <a:srgbClr val="0070C0"/>
                </a:solidFill>
              </a:rPr>
              <a:t> de faire tout </a:t>
            </a:r>
            <a:r>
              <a:rPr lang="en-US" sz="2000" b="1" dirty="0" err="1">
                <a:solidFill>
                  <a:srgbClr val="0070C0"/>
                </a:solidFill>
              </a:rPr>
              <a:t>ce</a:t>
            </a:r>
            <a:r>
              <a:rPr lang="en-US" sz="2000" b="1" dirty="0">
                <a:solidFill>
                  <a:srgbClr val="0070C0"/>
                </a:solidFill>
              </a:rPr>
              <a:t> qui </a:t>
            </a:r>
            <a:r>
              <a:rPr lang="en-US" sz="2000" b="1" dirty="0" err="1">
                <a:solidFill>
                  <a:srgbClr val="0070C0"/>
                </a:solidFill>
              </a:rPr>
              <a:t>était</a:t>
            </a:r>
            <a:r>
              <a:rPr lang="en-US" sz="2000" b="1" dirty="0">
                <a:solidFill>
                  <a:srgbClr val="0070C0"/>
                </a:solidFill>
              </a:rPr>
              <a:t> </a:t>
            </a:r>
            <a:r>
              <a:rPr lang="en-US" sz="2000" b="1" dirty="0" err="1">
                <a:solidFill>
                  <a:srgbClr val="0070C0"/>
                </a:solidFill>
              </a:rPr>
              <a:t>dans</a:t>
            </a:r>
            <a:r>
              <a:rPr lang="en-US" sz="2000" b="1" dirty="0">
                <a:solidFill>
                  <a:srgbClr val="0070C0"/>
                </a:solidFill>
              </a:rPr>
              <a:t> la </a:t>
            </a:r>
            <a:r>
              <a:rPr lang="en-US" sz="2000" b="1" dirty="0" err="1">
                <a:solidFill>
                  <a:srgbClr val="0070C0"/>
                </a:solidFill>
              </a:rPr>
              <a:t>limite</a:t>
            </a:r>
            <a:r>
              <a:rPr lang="en-US" sz="2000" b="1" dirty="0">
                <a:solidFill>
                  <a:srgbClr val="0070C0"/>
                </a:solidFill>
              </a:rPr>
              <a:t> des forces </a:t>
            </a:r>
            <a:r>
              <a:rPr lang="en-US" sz="2000" b="1" dirty="0" err="1">
                <a:solidFill>
                  <a:srgbClr val="0070C0"/>
                </a:solidFill>
              </a:rPr>
              <a:t>humaines</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a:t>
            </a:r>
            <a:r>
              <a:rPr lang="en-US" sz="2000" b="1" dirty="0" err="1">
                <a:solidFill>
                  <a:srgbClr val="0070C0"/>
                </a:solidFill>
              </a:rPr>
              <a:t>lutté</a:t>
            </a:r>
            <a:r>
              <a:rPr lang="en-US" sz="2000" b="1" dirty="0">
                <a:solidFill>
                  <a:srgbClr val="0070C0"/>
                </a:solidFill>
              </a:rPr>
              <a:t> pendant </a:t>
            </a:r>
            <a:r>
              <a:rPr lang="en-US" sz="2000" b="1" dirty="0" err="1">
                <a:solidFill>
                  <a:srgbClr val="0070C0"/>
                </a:solidFill>
              </a:rPr>
              <a:t>neuf</a:t>
            </a:r>
            <a:r>
              <a:rPr lang="en-US" sz="2000" b="1" dirty="0">
                <a:solidFill>
                  <a:srgbClr val="0070C0"/>
                </a:solidFill>
              </a:rPr>
              <a:t> </a:t>
            </a:r>
            <a:r>
              <a:rPr lang="en-US" sz="2000" b="1" dirty="0" err="1">
                <a:solidFill>
                  <a:srgbClr val="0070C0"/>
                </a:solidFill>
              </a:rPr>
              <a:t>mois</a:t>
            </a:r>
            <a:r>
              <a:rPr lang="en-US" sz="2000" b="1" dirty="0">
                <a:solidFill>
                  <a:srgbClr val="0070C0"/>
                </a:solidFill>
              </a:rPr>
              <a:t> </a:t>
            </a:r>
            <a:r>
              <a:rPr lang="en-US" sz="2000" b="1" dirty="0" err="1">
                <a:solidFill>
                  <a:srgbClr val="0070C0"/>
                </a:solidFill>
              </a:rPr>
              <a:t>contre</a:t>
            </a:r>
            <a:r>
              <a:rPr lang="en-US" sz="2000" b="1" dirty="0">
                <a:solidFill>
                  <a:srgbClr val="0070C0"/>
                </a:solidFill>
              </a:rPr>
              <a:t> les </a:t>
            </a:r>
            <a:r>
              <a:rPr lang="en-US" sz="2000" b="1" dirty="0" err="1">
                <a:solidFill>
                  <a:srgbClr val="0070C0"/>
                </a:solidFill>
              </a:rPr>
              <a:t>courants</a:t>
            </a:r>
            <a:r>
              <a:rPr lang="en-US" sz="2000" b="1" dirty="0">
                <a:solidFill>
                  <a:srgbClr val="0070C0"/>
                </a:solidFill>
              </a:rPr>
              <a:t>, </a:t>
            </a:r>
            <a:r>
              <a:rPr lang="en-US" sz="2000" b="1" dirty="0" err="1">
                <a:solidFill>
                  <a:srgbClr val="0070C0"/>
                </a:solidFill>
              </a:rPr>
              <a:t>contre</a:t>
            </a:r>
            <a:r>
              <a:rPr lang="en-US" sz="2000" b="1" dirty="0">
                <a:solidFill>
                  <a:srgbClr val="0070C0"/>
                </a:solidFill>
              </a:rPr>
              <a:t> les </a:t>
            </a:r>
            <a:r>
              <a:rPr lang="en-US" sz="2000" b="1" dirty="0" err="1">
                <a:solidFill>
                  <a:srgbClr val="0070C0"/>
                </a:solidFill>
              </a:rPr>
              <a:t>tempêtes</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a:t>
            </a:r>
            <a:r>
              <a:rPr lang="en-US" sz="2000" b="1" dirty="0" err="1">
                <a:solidFill>
                  <a:srgbClr val="0070C0"/>
                </a:solidFill>
              </a:rPr>
              <a:t>brisé</a:t>
            </a:r>
            <a:r>
              <a:rPr lang="en-US" sz="2000" b="1" dirty="0">
                <a:solidFill>
                  <a:srgbClr val="0070C0"/>
                </a:solidFill>
              </a:rPr>
              <a:t> les </a:t>
            </a:r>
            <a:r>
              <a:rPr lang="en-US" sz="2000" b="1" dirty="0" err="1">
                <a:solidFill>
                  <a:srgbClr val="0070C0"/>
                </a:solidFill>
              </a:rPr>
              <a:t>montagnes</a:t>
            </a:r>
            <a:r>
              <a:rPr lang="en-US" sz="2000" b="1" dirty="0">
                <a:solidFill>
                  <a:srgbClr val="0070C0"/>
                </a:solidFill>
              </a:rPr>
              <a:t> de glace et </a:t>
            </a:r>
            <a:r>
              <a:rPr lang="en-US" sz="2000" b="1" dirty="0" err="1">
                <a:solidFill>
                  <a:srgbClr val="0070C0"/>
                </a:solidFill>
              </a:rPr>
              <a:t>rompu</a:t>
            </a:r>
            <a:r>
              <a:rPr lang="en-US" sz="2000" b="1" dirty="0">
                <a:solidFill>
                  <a:srgbClr val="0070C0"/>
                </a:solidFill>
              </a:rPr>
              <a:t> les </a:t>
            </a:r>
            <a:r>
              <a:rPr lang="en-US" sz="2000" b="1" dirty="0" err="1">
                <a:solidFill>
                  <a:srgbClr val="0070C0"/>
                </a:solidFill>
              </a:rPr>
              <a:t>banquises</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a:t>
            </a:r>
            <a:r>
              <a:rPr lang="en-US" sz="2000" b="1" dirty="0" err="1">
                <a:solidFill>
                  <a:srgbClr val="0070C0"/>
                </a:solidFill>
              </a:rPr>
              <a:t>lutté</a:t>
            </a:r>
            <a:r>
              <a:rPr lang="en-US" sz="2000" b="1" dirty="0">
                <a:solidFill>
                  <a:srgbClr val="0070C0"/>
                </a:solidFill>
              </a:rPr>
              <a:t> </a:t>
            </a:r>
            <a:r>
              <a:rPr lang="en-US" sz="2000" b="1" dirty="0" err="1">
                <a:solidFill>
                  <a:srgbClr val="0070C0"/>
                </a:solidFill>
              </a:rPr>
              <a:t>contre</a:t>
            </a:r>
            <a:r>
              <a:rPr lang="en-US" sz="2000" b="1" dirty="0">
                <a:solidFill>
                  <a:srgbClr val="0070C0"/>
                </a:solidFill>
              </a:rPr>
              <a:t> les </a:t>
            </a:r>
            <a:r>
              <a:rPr lang="en-US" sz="2000" b="1" dirty="0" err="1">
                <a:solidFill>
                  <a:srgbClr val="0070C0"/>
                </a:solidFill>
              </a:rPr>
              <a:t>froids</a:t>
            </a:r>
            <a:r>
              <a:rPr lang="en-US" sz="2000" b="1" dirty="0">
                <a:solidFill>
                  <a:srgbClr val="0070C0"/>
                </a:solidFill>
              </a:rPr>
              <a:t> d’un hiver sans </a:t>
            </a:r>
            <a:r>
              <a:rPr lang="en-US" sz="2000" b="1" dirty="0" err="1">
                <a:solidFill>
                  <a:srgbClr val="0070C0"/>
                </a:solidFill>
              </a:rPr>
              <a:t>précédent</a:t>
            </a:r>
            <a:r>
              <a:rPr lang="en-US" sz="2000" b="1" dirty="0">
                <a:solidFill>
                  <a:srgbClr val="0070C0"/>
                </a:solidFill>
              </a:rPr>
              <a:t> </a:t>
            </a:r>
            <a:r>
              <a:rPr lang="en-US" sz="2000" b="1" dirty="0" err="1">
                <a:solidFill>
                  <a:srgbClr val="0070C0"/>
                </a:solidFill>
              </a:rPr>
              <a:t>dans</a:t>
            </a:r>
            <a:r>
              <a:rPr lang="en-US" sz="2000" b="1" dirty="0">
                <a:solidFill>
                  <a:srgbClr val="0070C0"/>
                </a:solidFill>
              </a:rPr>
              <a:t> les </a:t>
            </a:r>
            <a:r>
              <a:rPr lang="en-US" sz="2000" b="1" dirty="0" err="1">
                <a:solidFill>
                  <a:srgbClr val="0070C0"/>
                </a:solidFill>
              </a:rPr>
              <a:t>régions</a:t>
            </a:r>
            <a:r>
              <a:rPr lang="en-US" sz="2000" b="1" dirty="0">
                <a:solidFill>
                  <a:srgbClr val="0070C0"/>
                </a:solidFill>
              </a:rPr>
              <a:t> </a:t>
            </a:r>
            <a:r>
              <a:rPr lang="en-US" sz="2000" b="1" dirty="0" err="1">
                <a:solidFill>
                  <a:srgbClr val="0070C0"/>
                </a:solidFill>
              </a:rPr>
              <a:t>hyperboréennes</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résumé </a:t>
            </a:r>
            <a:r>
              <a:rPr lang="en-US" sz="2000" b="1" dirty="0" err="1">
                <a:solidFill>
                  <a:srgbClr val="0070C0"/>
                </a:solidFill>
              </a:rPr>
              <a:t>dans</a:t>
            </a:r>
            <a:r>
              <a:rPr lang="en-US" sz="2000" b="1" dirty="0">
                <a:solidFill>
                  <a:srgbClr val="0070C0"/>
                </a:solidFill>
              </a:rPr>
              <a:t> son </a:t>
            </a:r>
            <a:r>
              <a:rPr lang="en-US" sz="2000" b="1" dirty="0" err="1">
                <a:solidFill>
                  <a:srgbClr val="0070C0"/>
                </a:solidFill>
              </a:rPr>
              <a:t>expédition</a:t>
            </a:r>
            <a:r>
              <a:rPr lang="en-US" sz="2000" b="1" dirty="0">
                <a:solidFill>
                  <a:srgbClr val="0070C0"/>
                </a:solidFill>
              </a:rPr>
              <a:t> les </a:t>
            </a:r>
            <a:r>
              <a:rPr lang="en-US" sz="2000" b="1" dirty="0" err="1">
                <a:solidFill>
                  <a:srgbClr val="0070C0"/>
                </a:solidFill>
              </a:rPr>
              <a:t>travaux</a:t>
            </a:r>
            <a:r>
              <a:rPr lang="en-US" sz="2000" b="1" dirty="0">
                <a:solidFill>
                  <a:srgbClr val="0070C0"/>
                </a:solidFill>
              </a:rPr>
              <a:t> de </a:t>
            </a:r>
            <a:r>
              <a:rPr lang="en-US" sz="2000" b="1" dirty="0" err="1">
                <a:solidFill>
                  <a:srgbClr val="0070C0"/>
                </a:solidFill>
              </a:rPr>
              <a:t>ses</a:t>
            </a:r>
            <a:r>
              <a:rPr lang="en-US" sz="2000" b="1" dirty="0">
                <a:solidFill>
                  <a:srgbClr val="0070C0"/>
                </a:solidFill>
              </a:rPr>
              <a:t> </a:t>
            </a:r>
            <a:r>
              <a:rPr lang="en-US" sz="2000" b="1" dirty="0" err="1">
                <a:solidFill>
                  <a:srgbClr val="0070C0"/>
                </a:solidFill>
              </a:rPr>
              <a:t>devanciers</a:t>
            </a:r>
            <a:r>
              <a:rPr lang="en-US" sz="2000" b="1" dirty="0">
                <a:solidFill>
                  <a:srgbClr val="0070C0"/>
                </a:solidFill>
              </a:rPr>
              <a:t>, </a:t>
            </a:r>
            <a:r>
              <a:rPr lang="en-US" sz="2000" b="1" dirty="0" err="1">
                <a:solidFill>
                  <a:srgbClr val="0070C0"/>
                </a:solidFill>
              </a:rPr>
              <a:t>contrôlé</a:t>
            </a:r>
            <a:r>
              <a:rPr lang="en-US" sz="2000" b="1" dirty="0">
                <a:solidFill>
                  <a:srgbClr val="0070C0"/>
                </a:solidFill>
              </a:rPr>
              <a:t> et </a:t>
            </a:r>
            <a:r>
              <a:rPr lang="en-US" sz="2000" b="1" dirty="0" err="1">
                <a:solidFill>
                  <a:srgbClr val="0070C0"/>
                </a:solidFill>
              </a:rPr>
              <a:t>refait</a:t>
            </a:r>
            <a:r>
              <a:rPr lang="en-US" sz="2000" b="1" dirty="0">
                <a:solidFill>
                  <a:srgbClr val="0070C0"/>
                </a:solidFill>
              </a:rPr>
              <a:t> pour </a:t>
            </a:r>
            <a:r>
              <a:rPr lang="en-US" sz="2000" b="1" dirty="0" err="1">
                <a:solidFill>
                  <a:srgbClr val="0070C0"/>
                </a:solidFill>
              </a:rPr>
              <a:t>ainsi</a:t>
            </a:r>
            <a:r>
              <a:rPr lang="en-US" sz="2000" b="1" dirty="0">
                <a:solidFill>
                  <a:srgbClr val="0070C0"/>
                </a:solidFill>
              </a:rPr>
              <a:t> dire </a:t>
            </a:r>
            <a:r>
              <a:rPr lang="en-US" sz="2000" b="1" dirty="0" err="1">
                <a:solidFill>
                  <a:srgbClr val="0070C0"/>
                </a:solidFill>
              </a:rPr>
              <a:t>l’histoire</a:t>
            </a:r>
            <a:r>
              <a:rPr lang="en-US" sz="2000" b="1" dirty="0">
                <a:solidFill>
                  <a:srgbClr val="0070C0"/>
                </a:solidFill>
              </a:rPr>
              <a:t> des </a:t>
            </a:r>
            <a:r>
              <a:rPr lang="en-US" sz="2000" b="1" dirty="0" err="1">
                <a:solidFill>
                  <a:srgbClr val="0070C0"/>
                </a:solidFill>
              </a:rPr>
              <a:t>découvertes</a:t>
            </a:r>
            <a:r>
              <a:rPr lang="en-US" sz="2000" b="1" dirty="0">
                <a:solidFill>
                  <a:srgbClr val="0070C0"/>
                </a:solidFill>
              </a:rPr>
              <a:t> </a:t>
            </a:r>
            <a:r>
              <a:rPr lang="en-US" sz="2000" b="1" dirty="0" err="1">
                <a:solidFill>
                  <a:srgbClr val="0070C0"/>
                </a:solidFill>
              </a:rPr>
              <a:t>polaires</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a:t>
            </a:r>
            <a:r>
              <a:rPr lang="en-US" sz="2000" b="1" dirty="0" err="1">
                <a:solidFill>
                  <a:srgbClr val="0070C0"/>
                </a:solidFill>
              </a:rPr>
              <a:t>poussé</a:t>
            </a:r>
            <a:r>
              <a:rPr lang="en-US" sz="2000" b="1" dirty="0">
                <a:solidFill>
                  <a:srgbClr val="0070C0"/>
                </a:solidFill>
              </a:rPr>
              <a:t> son brick le Forward </a:t>
            </a:r>
            <a:r>
              <a:rPr lang="en-US" sz="2000" b="1" u="sng" dirty="0">
                <a:solidFill>
                  <a:srgbClr val="0070C0"/>
                </a:solidFill>
              </a:rPr>
              <a:t>au-</a:t>
            </a:r>
            <a:r>
              <a:rPr lang="en-US" sz="2000" b="1" u="sng" dirty="0" err="1">
                <a:solidFill>
                  <a:srgbClr val="0070C0"/>
                </a:solidFill>
              </a:rPr>
              <a:t>delà</a:t>
            </a:r>
            <a:r>
              <a:rPr lang="en-US" sz="2000" b="1" u="sng" dirty="0">
                <a:solidFill>
                  <a:srgbClr val="0070C0"/>
                </a:solidFill>
              </a:rPr>
              <a:t> des </a:t>
            </a:r>
            <a:r>
              <a:rPr lang="en-US" sz="2000" b="1" u="sng" dirty="0" err="1">
                <a:solidFill>
                  <a:srgbClr val="0070C0"/>
                </a:solidFill>
              </a:rPr>
              <a:t>mers</a:t>
            </a:r>
            <a:r>
              <a:rPr lang="en-US" sz="2000" b="1" u="sng" dirty="0">
                <a:solidFill>
                  <a:srgbClr val="0070C0"/>
                </a:solidFill>
              </a:rPr>
              <a:t> </a:t>
            </a:r>
            <a:r>
              <a:rPr lang="en-US" sz="2000" b="1" u="sng" dirty="0" err="1">
                <a:solidFill>
                  <a:srgbClr val="0070C0"/>
                </a:solidFill>
              </a:rPr>
              <a:t>connues</a:t>
            </a:r>
            <a:r>
              <a:rPr lang="en-US" sz="2000" b="1" u="sng" dirty="0">
                <a:solidFill>
                  <a:srgbClr val="0070C0"/>
                </a:solidFill>
              </a:rPr>
              <a:t>, </a:t>
            </a:r>
            <a:r>
              <a:rPr lang="en-US" sz="2000" b="1" dirty="0" err="1">
                <a:solidFill>
                  <a:srgbClr val="0070C0"/>
                </a:solidFill>
              </a:rPr>
              <a:t>enfin</a:t>
            </a:r>
            <a:r>
              <a:rPr lang="en-US" sz="2000" b="1" dirty="0">
                <a:solidFill>
                  <a:srgbClr val="0070C0"/>
                </a:solidFill>
              </a:rPr>
              <a:t>, après </a:t>
            </a:r>
            <a:r>
              <a:rPr lang="en-US" sz="2000" b="1" dirty="0" err="1">
                <a:solidFill>
                  <a:srgbClr val="0070C0"/>
                </a:solidFill>
              </a:rPr>
              <a:t>avoir</a:t>
            </a:r>
            <a:r>
              <a:rPr lang="en-US" sz="2000" b="1" dirty="0">
                <a:solidFill>
                  <a:srgbClr val="0070C0"/>
                </a:solidFill>
              </a:rPr>
              <a:t> accompli la </a:t>
            </a:r>
            <a:r>
              <a:rPr lang="en-US" sz="2000" b="1" dirty="0" err="1">
                <a:solidFill>
                  <a:srgbClr val="0070C0"/>
                </a:solidFill>
              </a:rPr>
              <a:t>moitié</a:t>
            </a:r>
            <a:r>
              <a:rPr lang="en-US" sz="2000" b="1" dirty="0">
                <a:solidFill>
                  <a:srgbClr val="0070C0"/>
                </a:solidFill>
              </a:rPr>
              <a:t> de la </a:t>
            </a:r>
            <a:r>
              <a:rPr lang="en-US" sz="2000" b="1" dirty="0" err="1">
                <a:solidFill>
                  <a:srgbClr val="0070C0"/>
                </a:solidFill>
              </a:rPr>
              <a:t>tâche</a:t>
            </a:r>
            <a:r>
              <a:rPr lang="en-US" sz="2000" b="1" dirty="0">
                <a:solidFill>
                  <a:srgbClr val="0070C0"/>
                </a:solidFill>
              </a:rPr>
              <a:t>, </a:t>
            </a:r>
            <a:r>
              <a:rPr lang="en-US" sz="2000" b="1" dirty="0" err="1">
                <a:solidFill>
                  <a:srgbClr val="0070C0"/>
                </a:solidFill>
              </a:rPr>
              <a:t>il</a:t>
            </a:r>
            <a:r>
              <a:rPr lang="en-US" sz="2000" b="1" dirty="0">
                <a:solidFill>
                  <a:srgbClr val="0070C0"/>
                </a:solidFill>
              </a:rPr>
              <a:t> </a:t>
            </a:r>
            <a:r>
              <a:rPr lang="en-US" sz="2000" b="1" dirty="0" err="1">
                <a:solidFill>
                  <a:srgbClr val="0070C0"/>
                </a:solidFill>
              </a:rPr>
              <a:t>voyait</a:t>
            </a:r>
            <a:r>
              <a:rPr lang="en-US" sz="2000" b="1" dirty="0">
                <a:solidFill>
                  <a:srgbClr val="0070C0"/>
                </a:solidFill>
              </a:rPr>
              <a:t> </a:t>
            </a:r>
            <a:r>
              <a:rPr lang="en-US" sz="2000" b="1" u="sng" dirty="0" err="1">
                <a:solidFill>
                  <a:srgbClr val="0070C0"/>
                </a:solidFill>
              </a:rPr>
              <a:t>ses</a:t>
            </a:r>
            <a:r>
              <a:rPr lang="en-US" sz="2000" b="1" u="sng" dirty="0">
                <a:solidFill>
                  <a:srgbClr val="0070C0"/>
                </a:solidFill>
              </a:rPr>
              <a:t> </a:t>
            </a:r>
            <a:r>
              <a:rPr lang="en-US" sz="2000" b="1" u="sng" dirty="0" err="1">
                <a:solidFill>
                  <a:srgbClr val="0070C0"/>
                </a:solidFill>
              </a:rPr>
              <a:t>grands</a:t>
            </a:r>
            <a:r>
              <a:rPr lang="en-US" sz="2000" b="1" u="sng" dirty="0">
                <a:solidFill>
                  <a:srgbClr val="0070C0"/>
                </a:solidFill>
              </a:rPr>
              <a:t> </a:t>
            </a:r>
            <a:r>
              <a:rPr lang="en-US" sz="2000" b="1" u="sng" dirty="0" err="1">
                <a:solidFill>
                  <a:srgbClr val="0070C0"/>
                </a:solidFill>
              </a:rPr>
              <a:t>projets</a:t>
            </a:r>
            <a:r>
              <a:rPr lang="en-US" sz="2000" b="1" u="sng" dirty="0">
                <a:solidFill>
                  <a:srgbClr val="0070C0"/>
                </a:solidFill>
              </a:rPr>
              <a:t> </a:t>
            </a:r>
            <a:r>
              <a:rPr lang="en-US" sz="2000" b="1" u="sng" dirty="0" err="1">
                <a:solidFill>
                  <a:srgbClr val="0070C0"/>
                </a:solidFill>
              </a:rPr>
              <a:t>subitement</a:t>
            </a:r>
            <a:r>
              <a:rPr lang="en-US" sz="2000" b="1" u="sng" dirty="0">
                <a:solidFill>
                  <a:srgbClr val="0070C0"/>
                </a:solidFill>
              </a:rPr>
              <a:t> </a:t>
            </a:r>
            <a:r>
              <a:rPr lang="en-US" sz="2000" b="1" u="sng" dirty="0" err="1">
                <a:solidFill>
                  <a:srgbClr val="0070C0"/>
                </a:solidFill>
              </a:rPr>
              <a:t>anéantis</a:t>
            </a:r>
            <a:r>
              <a:rPr lang="en-US" sz="2000" b="1" dirty="0">
                <a:solidFill>
                  <a:srgbClr val="0070C0"/>
                </a:solidFill>
              </a:rPr>
              <a:t> ! La </a:t>
            </a:r>
            <a:r>
              <a:rPr lang="en-US" sz="2000" b="1" dirty="0" err="1">
                <a:solidFill>
                  <a:srgbClr val="0070C0"/>
                </a:solidFill>
              </a:rPr>
              <a:t>trahison</a:t>
            </a:r>
            <a:r>
              <a:rPr lang="en-US" sz="2000" b="1" dirty="0">
                <a:solidFill>
                  <a:srgbClr val="0070C0"/>
                </a:solidFill>
              </a:rPr>
              <a:t> </a:t>
            </a:r>
            <a:r>
              <a:rPr lang="en-US" sz="2000" b="1" dirty="0" err="1">
                <a:solidFill>
                  <a:srgbClr val="0070C0"/>
                </a:solidFill>
              </a:rPr>
              <a:t>ou</a:t>
            </a:r>
            <a:r>
              <a:rPr lang="en-US" sz="2000" b="1" dirty="0">
                <a:solidFill>
                  <a:srgbClr val="0070C0"/>
                </a:solidFill>
              </a:rPr>
              <a:t> </a:t>
            </a:r>
            <a:r>
              <a:rPr lang="en-US" sz="2000" b="1" dirty="0" err="1">
                <a:solidFill>
                  <a:srgbClr val="0070C0"/>
                </a:solidFill>
              </a:rPr>
              <a:t>plutôt</a:t>
            </a:r>
            <a:r>
              <a:rPr lang="en-US" sz="2000" b="1" dirty="0">
                <a:solidFill>
                  <a:srgbClr val="0070C0"/>
                </a:solidFill>
              </a:rPr>
              <a:t> le </a:t>
            </a:r>
            <a:r>
              <a:rPr lang="en-US" sz="2000" b="1" dirty="0" err="1">
                <a:solidFill>
                  <a:srgbClr val="0070C0"/>
                </a:solidFill>
              </a:rPr>
              <a:t>découragement</a:t>
            </a:r>
            <a:r>
              <a:rPr lang="en-US" sz="2000" b="1" dirty="0">
                <a:solidFill>
                  <a:srgbClr val="0070C0"/>
                </a:solidFill>
              </a:rPr>
              <a:t> de son </a:t>
            </a:r>
            <a:r>
              <a:rPr lang="en-US" sz="2000" b="1" dirty="0" err="1">
                <a:solidFill>
                  <a:srgbClr val="0070C0"/>
                </a:solidFill>
              </a:rPr>
              <a:t>équipage</a:t>
            </a:r>
            <a:r>
              <a:rPr lang="en-US" sz="2000" b="1" dirty="0">
                <a:solidFill>
                  <a:srgbClr val="0070C0"/>
                </a:solidFill>
              </a:rPr>
              <a:t> </a:t>
            </a:r>
            <a:r>
              <a:rPr lang="en-US" sz="2000" b="1" dirty="0" err="1">
                <a:solidFill>
                  <a:srgbClr val="0070C0"/>
                </a:solidFill>
              </a:rPr>
              <a:t>usé</a:t>
            </a:r>
            <a:r>
              <a:rPr lang="en-US" sz="2000" b="1" dirty="0">
                <a:solidFill>
                  <a:srgbClr val="0070C0"/>
                </a:solidFill>
              </a:rPr>
              <a:t> par les </a:t>
            </a:r>
            <a:r>
              <a:rPr lang="en-US" sz="2000" b="1" dirty="0" err="1">
                <a:solidFill>
                  <a:srgbClr val="0070C0"/>
                </a:solidFill>
              </a:rPr>
              <a:t>épreuves</a:t>
            </a:r>
            <a:r>
              <a:rPr lang="en-US" sz="2000" b="1" dirty="0">
                <a:solidFill>
                  <a:srgbClr val="0070C0"/>
                </a:solidFill>
              </a:rPr>
              <a:t>, la </a:t>
            </a:r>
            <a:r>
              <a:rPr lang="en-US" sz="2000" b="1" dirty="0" err="1">
                <a:solidFill>
                  <a:srgbClr val="0070C0"/>
                </a:solidFill>
              </a:rPr>
              <a:t>folie</a:t>
            </a:r>
            <a:r>
              <a:rPr lang="en-US" sz="2000" b="1" dirty="0">
                <a:solidFill>
                  <a:srgbClr val="0070C0"/>
                </a:solidFill>
              </a:rPr>
              <a:t> </a:t>
            </a:r>
            <a:r>
              <a:rPr lang="en-US" sz="2000" b="1" dirty="0" err="1">
                <a:solidFill>
                  <a:srgbClr val="0070C0"/>
                </a:solidFill>
              </a:rPr>
              <a:t>criminelle</a:t>
            </a:r>
            <a:r>
              <a:rPr lang="en-US" sz="2000" b="1" dirty="0">
                <a:solidFill>
                  <a:srgbClr val="0070C0"/>
                </a:solidFill>
              </a:rPr>
              <a:t> de </a:t>
            </a:r>
            <a:r>
              <a:rPr lang="en-US" sz="2000" b="1" dirty="0" err="1">
                <a:solidFill>
                  <a:srgbClr val="0070C0"/>
                </a:solidFill>
              </a:rPr>
              <a:t>quelques</a:t>
            </a:r>
            <a:r>
              <a:rPr lang="en-US" sz="2000" b="1" dirty="0">
                <a:solidFill>
                  <a:srgbClr val="0070C0"/>
                </a:solidFill>
              </a:rPr>
              <a:t> </a:t>
            </a:r>
            <a:r>
              <a:rPr lang="en-US" sz="2000" b="1" dirty="0" err="1">
                <a:solidFill>
                  <a:srgbClr val="0070C0"/>
                </a:solidFill>
              </a:rPr>
              <a:t>meneurs</a:t>
            </a:r>
            <a:r>
              <a:rPr lang="en-US" sz="2000" b="1" dirty="0">
                <a:solidFill>
                  <a:srgbClr val="0070C0"/>
                </a:solidFill>
              </a:rPr>
              <a:t>, le </a:t>
            </a:r>
            <a:r>
              <a:rPr lang="en-US" sz="2000" b="1" dirty="0" err="1">
                <a:solidFill>
                  <a:srgbClr val="0070C0"/>
                </a:solidFill>
              </a:rPr>
              <a:t>laissaient</a:t>
            </a:r>
            <a:r>
              <a:rPr lang="en-US" sz="2000" b="1" dirty="0">
                <a:solidFill>
                  <a:srgbClr val="0070C0"/>
                </a:solidFill>
              </a:rPr>
              <a:t> </a:t>
            </a:r>
            <a:r>
              <a:rPr lang="en-US" sz="2000" b="1" dirty="0" err="1">
                <a:solidFill>
                  <a:srgbClr val="0070C0"/>
                </a:solidFill>
              </a:rPr>
              <a:t>dans</a:t>
            </a:r>
            <a:r>
              <a:rPr lang="en-US" sz="2000" b="1" dirty="0">
                <a:solidFill>
                  <a:srgbClr val="0070C0"/>
                </a:solidFill>
              </a:rPr>
              <a:t> </a:t>
            </a:r>
            <a:r>
              <a:rPr lang="en-US" sz="2000" b="1" dirty="0" err="1">
                <a:solidFill>
                  <a:srgbClr val="0070C0"/>
                </a:solidFill>
              </a:rPr>
              <a:t>une</a:t>
            </a:r>
            <a:r>
              <a:rPr lang="en-US" sz="2000" b="1" dirty="0">
                <a:solidFill>
                  <a:srgbClr val="0070C0"/>
                </a:solidFill>
              </a:rPr>
              <a:t> </a:t>
            </a:r>
            <a:r>
              <a:rPr lang="en-US" sz="2000" b="1" dirty="0" err="1">
                <a:solidFill>
                  <a:srgbClr val="0070C0"/>
                </a:solidFill>
              </a:rPr>
              <a:t>épouvantable</a:t>
            </a:r>
            <a:r>
              <a:rPr lang="en-US" sz="2000" b="1" dirty="0">
                <a:solidFill>
                  <a:srgbClr val="0070C0"/>
                </a:solidFill>
              </a:rPr>
              <a:t> situation</a:t>
            </a:r>
            <a:r>
              <a:rPr lang="en-US" sz="2000" dirty="0">
                <a:solidFill>
                  <a:srgbClr val="FFFF99"/>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rPr>
              <a:t>OVERVIEW OF PRESENTATION</a:t>
            </a:r>
            <a:endParaRPr lang="en-GB" sz="3200" b="1" dirty="0">
              <a:solidFill>
                <a:srgbClr val="002060"/>
              </a:solidFill>
            </a:endParaRPr>
          </a:p>
        </p:txBody>
      </p:sp>
      <p:sp>
        <p:nvSpPr>
          <p:cNvPr id="3" name="Content Placeholder 2"/>
          <p:cNvSpPr>
            <a:spLocks noGrp="1"/>
          </p:cNvSpPr>
          <p:nvPr>
            <p:ph idx="1"/>
          </p:nvPr>
        </p:nvSpPr>
        <p:spPr/>
        <p:txBody>
          <a:bodyPr>
            <a:normAutofit/>
          </a:bodyPr>
          <a:lstStyle/>
          <a:p>
            <a:r>
              <a:rPr lang="en-GB" sz="2400" b="1" dirty="0" smtClean="0">
                <a:solidFill>
                  <a:srgbClr val="002060"/>
                </a:solidFill>
              </a:rPr>
              <a:t>Introduction</a:t>
            </a:r>
          </a:p>
          <a:p>
            <a:r>
              <a:rPr lang="en-GB" sz="2400" b="1" dirty="0" smtClean="0">
                <a:solidFill>
                  <a:srgbClr val="002060"/>
                </a:solidFill>
              </a:rPr>
              <a:t>Four projects: </a:t>
            </a:r>
          </a:p>
          <a:p>
            <a:pPr marL="857250" lvl="1" indent="-457200">
              <a:buNone/>
            </a:pPr>
            <a:r>
              <a:rPr lang="en-GB" sz="2000" b="1" dirty="0" smtClean="0">
                <a:solidFill>
                  <a:srgbClr val="0070C0"/>
                </a:solidFill>
              </a:rPr>
              <a:t>China, Scotland, Scotland, Spain</a:t>
            </a:r>
            <a:endParaRPr lang="en-GB" sz="1600" b="1" dirty="0" smtClean="0">
              <a:solidFill>
                <a:srgbClr val="0070C0"/>
              </a:solidFill>
            </a:endParaRPr>
          </a:p>
          <a:p>
            <a:r>
              <a:rPr lang="en-GB" sz="2400" b="1" dirty="0" smtClean="0">
                <a:solidFill>
                  <a:srgbClr val="002060"/>
                </a:solidFill>
              </a:rPr>
              <a:t>Research in an era of complexity</a:t>
            </a:r>
          </a:p>
          <a:p>
            <a:pPr>
              <a:buNone/>
            </a:pPr>
            <a:endParaRPr lang="en-GB" sz="2400" b="1" dirty="0">
              <a:solidFill>
                <a:srgbClr val="002060"/>
              </a:solidFill>
            </a:endParaRPr>
          </a:p>
        </p:txBody>
      </p:sp>
      <p:sp>
        <p:nvSpPr>
          <p:cNvPr id="4" name="Slide Number Placeholder 3"/>
          <p:cNvSpPr>
            <a:spLocks noGrp="1"/>
          </p:cNvSpPr>
          <p:nvPr>
            <p:ph type="sldNum" sz="quarter" idx="12"/>
          </p:nvPr>
        </p:nvSpPr>
        <p:spPr/>
        <p:txBody>
          <a:bodyPr/>
          <a:lstStyle/>
          <a:p>
            <a:fld id="{5DE2542E-DB7F-4379-831B-CA05AE60FD31}"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solidFill>
                  <a:srgbClr val="002060"/>
                </a:solidFill>
              </a:rPr>
              <a:t>COMMUNITY INVOLVEMENT IN RESEARCH</a:t>
            </a:r>
            <a:endParaRPr lang="en-GB" sz="2800" b="1" dirty="0">
              <a:solidFill>
                <a:srgbClr val="002060"/>
              </a:solidFill>
            </a:endParaRPr>
          </a:p>
        </p:txBody>
      </p:sp>
      <p:sp>
        <p:nvSpPr>
          <p:cNvPr id="3" name="Content Placeholder 2"/>
          <p:cNvSpPr>
            <a:spLocks noGrp="1"/>
          </p:cNvSpPr>
          <p:nvPr>
            <p:ph idx="1"/>
          </p:nvPr>
        </p:nvSpPr>
        <p:spPr/>
        <p:txBody>
          <a:bodyPr>
            <a:normAutofit fontScale="62500" lnSpcReduction="20000"/>
          </a:bodyPr>
          <a:lstStyle/>
          <a:p>
            <a:r>
              <a:rPr lang="en-GB" b="1" dirty="0" smtClean="0">
                <a:solidFill>
                  <a:srgbClr val="002060"/>
                </a:solidFill>
              </a:rPr>
              <a:t>COMMUNITY RESEARCH</a:t>
            </a:r>
          </a:p>
          <a:p>
            <a:r>
              <a:rPr lang="en-GB" b="1" i="1" dirty="0" smtClean="0">
                <a:solidFill>
                  <a:srgbClr val="002060"/>
                </a:solidFill>
              </a:rPr>
              <a:t>An invited colloquium of the British Association for Applied Linguistics (BAAL) annual conference, 6-8 September 2012, Southampton, UK</a:t>
            </a:r>
            <a:endParaRPr lang="en-GB" b="1" dirty="0" smtClean="0">
              <a:solidFill>
                <a:srgbClr val="002060"/>
              </a:solidFill>
            </a:endParaRPr>
          </a:p>
          <a:p>
            <a:r>
              <a:rPr lang="en-GB" b="1" dirty="0" smtClean="0">
                <a:solidFill>
                  <a:srgbClr val="002060"/>
                </a:solidFill>
              </a:rPr>
              <a:t>A community-based approach has a number of defining characteristics. </a:t>
            </a:r>
          </a:p>
          <a:p>
            <a:pPr lvl="0"/>
            <a:r>
              <a:rPr lang="en-GB" b="1" dirty="0" smtClean="0">
                <a:solidFill>
                  <a:srgbClr val="0070C0"/>
                </a:solidFill>
              </a:rPr>
              <a:t>The research is grounded within a community; the data are collected, analysed and interpreted in situ with reference to the history and structure of the community. </a:t>
            </a:r>
          </a:p>
          <a:p>
            <a:pPr lvl="0"/>
            <a:r>
              <a:rPr lang="en-GB" b="1" dirty="0" smtClean="0">
                <a:solidFill>
                  <a:srgbClr val="0070C0"/>
                </a:solidFill>
              </a:rPr>
              <a:t>The research questions are of direct relevance to members of the community, in addition to the researcher. </a:t>
            </a:r>
          </a:p>
          <a:p>
            <a:pPr lvl="0"/>
            <a:r>
              <a:rPr lang="en-GB" b="1" dirty="0" smtClean="0">
                <a:solidFill>
                  <a:srgbClr val="0070C0"/>
                </a:solidFill>
              </a:rPr>
              <a:t>The research process is managed collaboratively and equitably between the community members and the researcher through </a:t>
            </a:r>
            <a:r>
              <a:rPr lang="en-CA" b="1" dirty="0" smtClean="0">
                <a:solidFill>
                  <a:srgbClr val="0070C0"/>
                </a:solidFill>
              </a:rPr>
              <a:t>active and reciprocal involvement in the research design, implementation and dissemination. </a:t>
            </a:r>
            <a:endParaRPr lang="en-GB" b="1" dirty="0" smtClean="0">
              <a:solidFill>
                <a:srgbClr val="0070C0"/>
              </a:solidFill>
            </a:endParaRPr>
          </a:p>
          <a:p>
            <a:pPr lvl="0"/>
            <a:r>
              <a:rPr lang="en-CA" b="1" dirty="0" smtClean="0">
                <a:solidFill>
                  <a:srgbClr val="0070C0"/>
                </a:solidFill>
              </a:rPr>
              <a:t>The research, both the process and the outcome, is useful to the community in making positive social change and to promote social equity. </a:t>
            </a:r>
            <a:endParaRPr lang="en-GB" b="1" dirty="0" smtClean="0">
              <a:solidFill>
                <a:srgbClr val="0070C0"/>
              </a:solidFill>
            </a:endParaRP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KEY REFERENCES</a:t>
            </a:r>
            <a:endParaRPr lang="en-GB" sz="3200" dirty="0"/>
          </a:p>
        </p:txBody>
      </p:sp>
      <p:sp>
        <p:nvSpPr>
          <p:cNvPr id="3" name="Content Placeholder 2"/>
          <p:cNvSpPr>
            <a:spLocks noGrp="1"/>
          </p:cNvSpPr>
          <p:nvPr>
            <p:ph idx="1"/>
          </p:nvPr>
        </p:nvSpPr>
        <p:spPr/>
        <p:txBody>
          <a:bodyPr>
            <a:normAutofit/>
          </a:bodyPr>
          <a:lstStyle/>
          <a:p>
            <a:pPr>
              <a:buNone/>
            </a:pPr>
            <a:r>
              <a:rPr lang="en-GB" sz="1900" b="1" dirty="0" smtClean="0">
                <a:solidFill>
                  <a:srgbClr val="0070C0"/>
                </a:solidFill>
              </a:rPr>
              <a:t>Dobson, A.,  Pérez Murillo, M-D &amp; Johnstone, R. M. (2011). </a:t>
            </a:r>
            <a:r>
              <a:rPr lang="en-GB" sz="1900" b="1" i="1" dirty="0" smtClean="0">
                <a:solidFill>
                  <a:srgbClr val="0070C0"/>
                </a:solidFill>
              </a:rPr>
              <a:t>Evaluation of the </a:t>
            </a:r>
            <a:r>
              <a:rPr lang="en-GB" sz="1900" b="1" i="1" dirty="0" err="1" smtClean="0">
                <a:solidFill>
                  <a:srgbClr val="0070C0"/>
                </a:solidFill>
              </a:rPr>
              <a:t>Natinal</a:t>
            </a:r>
            <a:r>
              <a:rPr lang="en-GB" sz="1900" b="1" i="1" dirty="0" smtClean="0">
                <a:solidFill>
                  <a:srgbClr val="0070C0"/>
                </a:solidFill>
              </a:rPr>
              <a:t> Bilingual Education Project (Spain). </a:t>
            </a:r>
            <a:r>
              <a:rPr lang="en-GB" sz="1900" b="1" dirty="0" smtClean="0">
                <a:solidFill>
                  <a:srgbClr val="0070C0"/>
                </a:solidFill>
              </a:rPr>
              <a:t>Madrid: British Council and Ministry of Education (Spain)</a:t>
            </a:r>
          </a:p>
          <a:p>
            <a:pPr>
              <a:buNone/>
            </a:pPr>
            <a:r>
              <a:rPr lang="en-GB" sz="1900" b="1" dirty="0" smtClean="0">
                <a:solidFill>
                  <a:srgbClr val="0070C0"/>
                </a:solidFill>
              </a:rPr>
              <a:t> </a:t>
            </a:r>
          </a:p>
          <a:p>
            <a:pPr>
              <a:buNone/>
            </a:pPr>
            <a:r>
              <a:rPr lang="en-GB" sz="1900" b="1" dirty="0" err="1" smtClean="0">
                <a:solidFill>
                  <a:srgbClr val="0070C0"/>
                </a:solidFill>
              </a:rPr>
              <a:t>Dōrnyei</a:t>
            </a:r>
            <a:r>
              <a:rPr lang="en-GB" sz="1900" b="1" dirty="0" smtClean="0">
                <a:solidFill>
                  <a:srgbClr val="0070C0"/>
                </a:solidFill>
              </a:rPr>
              <a:t>, Z. (2011). </a:t>
            </a:r>
            <a:r>
              <a:rPr lang="en-GB" sz="1900" b="1" i="1" dirty="0" smtClean="0">
                <a:solidFill>
                  <a:srgbClr val="0070C0"/>
                </a:solidFill>
              </a:rPr>
              <a:t>Researching complex dynamic systems: ‘</a:t>
            </a:r>
            <a:r>
              <a:rPr lang="en-GB" sz="1900" b="1" i="1" dirty="0" err="1" smtClean="0">
                <a:solidFill>
                  <a:srgbClr val="0070C0"/>
                </a:solidFill>
              </a:rPr>
              <a:t>Retrodictive</a:t>
            </a:r>
            <a:r>
              <a:rPr lang="en-GB" sz="1900" b="1" i="1" dirty="0" smtClean="0">
                <a:solidFill>
                  <a:srgbClr val="0070C0"/>
                </a:solidFill>
              </a:rPr>
              <a:t> qualitative modelling’ in the language classroom.</a:t>
            </a:r>
            <a:r>
              <a:rPr lang="en-GB" sz="1900" b="1" dirty="0" smtClean="0">
                <a:solidFill>
                  <a:srgbClr val="0070C0"/>
                </a:solidFill>
              </a:rPr>
              <a:t> Available at Cambridge Journals Online (CJO) 2011 </a:t>
            </a:r>
            <a:r>
              <a:rPr lang="en-GB" sz="1900" b="1" dirty="0" err="1" smtClean="0">
                <a:solidFill>
                  <a:srgbClr val="0070C0"/>
                </a:solidFill>
              </a:rPr>
              <a:t>doi</a:t>
            </a:r>
            <a:r>
              <a:rPr lang="en-GB" sz="1900" b="1" dirty="0" smtClean="0">
                <a:solidFill>
                  <a:srgbClr val="0070C0"/>
                </a:solidFill>
              </a:rPr>
              <a:t>: 10. 1017 S02614481100056</a:t>
            </a:r>
          </a:p>
          <a:p>
            <a:pPr>
              <a:buNone/>
            </a:pPr>
            <a:r>
              <a:rPr lang="en-GB" sz="1900" b="1" dirty="0" smtClean="0">
                <a:solidFill>
                  <a:srgbClr val="0070C0"/>
                </a:solidFill>
              </a:rPr>
              <a:t> </a:t>
            </a:r>
          </a:p>
          <a:p>
            <a:pPr>
              <a:buNone/>
            </a:pPr>
            <a:r>
              <a:rPr lang="en-GB" sz="1900" b="1" dirty="0" smtClean="0">
                <a:solidFill>
                  <a:srgbClr val="0070C0"/>
                </a:solidFill>
              </a:rPr>
              <a:t>Larsen-Freeman, D. &amp; L. Cameron. (2011). </a:t>
            </a:r>
            <a:r>
              <a:rPr lang="en-GB" sz="1900" b="1" i="1" dirty="0" smtClean="0">
                <a:solidFill>
                  <a:srgbClr val="0070C0"/>
                </a:solidFill>
              </a:rPr>
              <a:t>Complex systems and Applied Linguistics.</a:t>
            </a:r>
            <a:r>
              <a:rPr lang="en-GB" sz="1900" b="1" dirty="0" smtClean="0">
                <a:solidFill>
                  <a:srgbClr val="0070C0"/>
                </a:solidFill>
              </a:rPr>
              <a:t> Oxford: Oxford University Press</a:t>
            </a:r>
          </a:p>
          <a:p>
            <a:endParaRPr lang="en-GB" dirty="0"/>
          </a:p>
        </p:txBody>
      </p:sp>
      <p:sp>
        <p:nvSpPr>
          <p:cNvPr id="4" name="Slide Number Placeholder 3"/>
          <p:cNvSpPr>
            <a:spLocks noGrp="1"/>
          </p:cNvSpPr>
          <p:nvPr>
            <p:ph type="sldNum" sz="quarter" idx="12"/>
          </p:nvPr>
        </p:nvSpPr>
        <p:spPr/>
        <p:txBody>
          <a:bodyPr/>
          <a:lstStyle/>
          <a:p>
            <a:fld id="{5DE2542E-DB7F-4379-831B-CA05AE60FD31}" type="slidenum">
              <a:rPr lang="en-GB" smtClean="0"/>
              <a:pPr/>
              <a:t>21</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rPr>
              <a:t>Four Projects</a:t>
            </a:r>
            <a:endParaRPr lang="en-GB" sz="3200" b="1" dirty="0">
              <a:solidFill>
                <a:srgbClr val="002060"/>
              </a:solidFill>
            </a:endParaRPr>
          </a:p>
        </p:txBody>
      </p:sp>
      <p:sp>
        <p:nvSpPr>
          <p:cNvPr id="3" name="Content Placeholder 2"/>
          <p:cNvSpPr>
            <a:spLocks noGrp="1"/>
          </p:cNvSpPr>
          <p:nvPr>
            <p:ph idx="1"/>
          </p:nvPr>
        </p:nvSpPr>
        <p:spPr/>
        <p:txBody>
          <a:bodyPr>
            <a:normAutofit/>
          </a:bodyPr>
          <a:lstStyle/>
          <a:p>
            <a:r>
              <a:rPr lang="en-GB" sz="2400" b="1" dirty="0" smtClean="0">
                <a:solidFill>
                  <a:srgbClr val="002060"/>
                </a:solidFill>
              </a:rPr>
              <a:t>Teaching English at primary school in the People’s Republic of China</a:t>
            </a:r>
          </a:p>
          <a:p>
            <a:r>
              <a:rPr lang="en-GB" sz="2400" b="1" dirty="0" smtClean="0">
                <a:solidFill>
                  <a:srgbClr val="002060"/>
                </a:solidFill>
              </a:rPr>
              <a:t>Walker Road Primary School (Aberdeen): Early Partial Immersion in French</a:t>
            </a:r>
          </a:p>
          <a:p>
            <a:r>
              <a:rPr lang="en-GB" sz="2400" b="1" dirty="0" smtClean="0">
                <a:solidFill>
                  <a:srgbClr val="002060"/>
                </a:solidFill>
              </a:rPr>
              <a:t>Foreign Languages in the Upper Secondary School: Partners in Excellence (Three Local Authorities)</a:t>
            </a:r>
          </a:p>
          <a:p>
            <a:r>
              <a:rPr lang="en-GB" sz="2400" b="1" dirty="0" smtClean="0">
                <a:solidFill>
                  <a:srgbClr val="002060"/>
                </a:solidFill>
              </a:rPr>
              <a:t>Spain: The National Early Bilingual Education Project (Spanish Ministry of Education in collaboration with the British Council). </a:t>
            </a:r>
          </a:p>
          <a:p>
            <a:r>
              <a:rPr lang="en-GB" sz="2400" b="1" dirty="0" smtClean="0">
                <a:solidFill>
                  <a:srgbClr val="002060"/>
                </a:solidFill>
              </a:rPr>
              <a:t>A key issue: sustainability</a:t>
            </a:r>
            <a:endParaRPr lang="en-GB" sz="2400" b="1" dirty="0">
              <a:solidFill>
                <a:srgbClr val="002060"/>
              </a:solidFill>
            </a:endParaRPr>
          </a:p>
        </p:txBody>
      </p:sp>
      <p:sp>
        <p:nvSpPr>
          <p:cNvPr id="4" name="Slide Number Placeholder 3"/>
          <p:cNvSpPr>
            <a:spLocks noGrp="1"/>
          </p:cNvSpPr>
          <p:nvPr>
            <p:ph type="sldNum" sz="quarter" idx="12"/>
          </p:nvPr>
        </p:nvSpPr>
        <p:spPr/>
        <p:txBody>
          <a:bodyPr/>
          <a:lstStyle/>
          <a:p>
            <a:fld id="{5DE2542E-DB7F-4379-831B-CA05AE60FD31}" type="slidenum">
              <a:rPr lang="en-GB" smtClean="0"/>
              <a:pPr/>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normAutofit fontScale="90000"/>
          </a:bodyPr>
          <a:lstStyle/>
          <a:p>
            <a:pPr algn="l"/>
            <a:r>
              <a:rPr lang="en-GB" sz="3200" b="1" dirty="0" smtClean="0">
                <a:solidFill>
                  <a:srgbClr val="002060"/>
                </a:solidFill>
              </a:rPr>
              <a:t>BEP Spain: P5/6 performance in class - Explanations</a:t>
            </a:r>
          </a:p>
        </p:txBody>
      </p:sp>
      <p:sp>
        <p:nvSpPr>
          <p:cNvPr id="3" name="Content Placeholder 2"/>
          <p:cNvSpPr>
            <a:spLocks noGrp="1"/>
          </p:cNvSpPr>
          <p:nvPr>
            <p:ph idx="1"/>
          </p:nvPr>
        </p:nvSpPr>
        <p:spPr>
          <a:xfrm>
            <a:off x="612775" y="1600200"/>
            <a:ext cx="8153400" cy="4495800"/>
          </a:xfrm>
        </p:spPr>
        <p:style>
          <a:lnRef idx="2">
            <a:schemeClr val="accent5"/>
          </a:lnRef>
          <a:fillRef idx="1">
            <a:schemeClr val="lt1"/>
          </a:fillRef>
          <a:effectRef idx="0">
            <a:schemeClr val="accent5"/>
          </a:effectRef>
          <a:fontRef idx="minor">
            <a:schemeClr val="dk1"/>
          </a:fontRef>
        </p:style>
        <p:txBody>
          <a:bodyPr>
            <a:normAutofit fontScale="70000" lnSpcReduction="20000"/>
          </a:bodyPr>
          <a:lstStyle/>
          <a:p>
            <a:pPr>
              <a:defRPr/>
            </a:pPr>
            <a:r>
              <a:rPr lang="en-US" sz="3200" b="1" dirty="0"/>
              <a:t>Q: </a:t>
            </a:r>
            <a:r>
              <a:rPr lang="en-US" sz="3200" b="1" dirty="0">
                <a:solidFill>
                  <a:srgbClr val="0070C0"/>
                </a:solidFill>
              </a:rPr>
              <a:t>‘Can you describe the smell?’</a:t>
            </a:r>
            <a:endParaRPr lang="en-GB" sz="3200" b="1" dirty="0">
              <a:solidFill>
                <a:srgbClr val="0070C0"/>
              </a:solidFill>
            </a:endParaRPr>
          </a:p>
          <a:p>
            <a:pPr>
              <a:defRPr/>
            </a:pPr>
            <a:r>
              <a:rPr lang="en-US" sz="3200" b="1" dirty="0"/>
              <a:t>A: </a:t>
            </a:r>
            <a:r>
              <a:rPr lang="en-US" sz="3200" b="1" dirty="0">
                <a:solidFill>
                  <a:srgbClr val="0070C0"/>
                </a:solidFill>
              </a:rPr>
              <a:t>‘It's repulsive and smells like rotten eggs!’</a:t>
            </a:r>
            <a:endParaRPr lang="en-GB" sz="3200" b="1" dirty="0">
              <a:solidFill>
                <a:srgbClr val="0070C0"/>
              </a:solidFill>
            </a:endParaRPr>
          </a:p>
          <a:p>
            <a:pPr>
              <a:defRPr/>
            </a:pPr>
            <a:r>
              <a:rPr lang="en-US" sz="3200" b="1" dirty="0" smtClean="0"/>
              <a:t>Q</a:t>
            </a:r>
            <a:r>
              <a:rPr lang="en-US" sz="3200" b="1" dirty="0"/>
              <a:t>: </a:t>
            </a:r>
            <a:r>
              <a:rPr lang="en-US" sz="3200" b="1" dirty="0">
                <a:solidFill>
                  <a:srgbClr val="0070C0"/>
                </a:solidFill>
              </a:rPr>
              <a:t>‘Can you tell me something about mercury?’</a:t>
            </a:r>
            <a:endParaRPr lang="en-GB" sz="3200" b="1" dirty="0">
              <a:solidFill>
                <a:srgbClr val="0070C0"/>
              </a:solidFill>
            </a:endParaRPr>
          </a:p>
          <a:p>
            <a:pPr>
              <a:defRPr/>
            </a:pPr>
            <a:r>
              <a:rPr lang="en-US" sz="3200" b="1" dirty="0" smtClean="0"/>
              <a:t>A:</a:t>
            </a:r>
            <a:r>
              <a:rPr lang="en-US" b="1" dirty="0" smtClean="0"/>
              <a:t> </a:t>
            </a:r>
            <a:r>
              <a:rPr lang="en-US" b="1" dirty="0" smtClean="0">
                <a:solidFill>
                  <a:srgbClr val="0070C0"/>
                </a:solidFill>
              </a:rPr>
              <a:t>‘</a:t>
            </a:r>
            <a:r>
              <a:rPr lang="en-US" sz="3200" b="1" dirty="0" smtClean="0">
                <a:solidFill>
                  <a:srgbClr val="0070C0"/>
                </a:solidFill>
              </a:rPr>
              <a:t>It's </a:t>
            </a:r>
            <a:r>
              <a:rPr lang="en-US" sz="3200" b="1" dirty="0">
                <a:solidFill>
                  <a:srgbClr val="0070C0"/>
                </a:solidFill>
              </a:rPr>
              <a:t>toxic and therefore must stay sealed’</a:t>
            </a:r>
            <a:endParaRPr lang="en-GB" sz="3200" b="1" dirty="0">
              <a:solidFill>
                <a:srgbClr val="0070C0"/>
              </a:solidFill>
            </a:endParaRPr>
          </a:p>
          <a:p>
            <a:pPr>
              <a:defRPr/>
            </a:pPr>
            <a:r>
              <a:rPr lang="en-US" sz="3200" b="1" dirty="0" smtClean="0"/>
              <a:t>Q</a:t>
            </a:r>
            <a:r>
              <a:rPr lang="en-US" sz="3200" b="1" dirty="0"/>
              <a:t>: </a:t>
            </a:r>
            <a:r>
              <a:rPr lang="en-US" sz="3200" b="1" dirty="0">
                <a:solidFill>
                  <a:srgbClr val="0070C0"/>
                </a:solidFill>
              </a:rPr>
              <a:t>‘What is the difference between a mixture and a compound?’</a:t>
            </a:r>
            <a:endParaRPr lang="en-GB" sz="3200" b="1" dirty="0">
              <a:solidFill>
                <a:srgbClr val="0070C0"/>
              </a:solidFill>
            </a:endParaRPr>
          </a:p>
          <a:p>
            <a:pPr>
              <a:defRPr/>
            </a:pPr>
            <a:r>
              <a:rPr lang="en-US" sz="3200" b="1" dirty="0"/>
              <a:t>A: ‘</a:t>
            </a:r>
            <a:r>
              <a:rPr lang="en-US" sz="3200" b="1" dirty="0">
                <a:solidFill>
                  <a:srgbClr val="0070C0"/>
                </a:solidFill>
              </a:rPr>
              <a:t>A mixture can be returned to its earlier state.’</a:t>
            </a:r>
            <a:endParaRPr lang="en-GB" sz="3200" b="1" dirty="0">
              <a:solidFill>
                <a:srgbClr val="0070C0"/>
              </a:solidFill>
            </a:endParaRPr>
          </a:p>
          <a:p>
            <a:pPr>
              <a:defRPr/>
            </a:pPr>
            <a:r>
              <a:rPr lang="en-US" sz="3200" b="1" dirty="0" smtClean="0"/>
              <a:t>Q</a:t>
            </a:r>
            <a:r>
              <a:rPr lang="en-US" sz="3200" b="1" dirty="0"/>
              <a:t>: </a:t>
            </a:r>
            <a:r>
              <a:rPr lang="en-US" sz="3200" b="1" dirty="0">
                <a:solidFill>
                  <a:srgbClr val="0070C0"/>
                </a:solidFill>
              </a:rPr>
              <a:t>‘What is the process called when we turn a solid into a gas?’</a:t>
            </a:r>
            <a:endParaRPr lang="en-GB" sz="3200" b="1" dirty="0">
              <a:solidFill>
                <a:srgbClr val="0070C0"/>
              </a:solidFill>
            </a:endParaRPr>
          </a:p>
          <a:p>
            <a:pPr>
              <a:defRPr/>
            </a:pPr>
            <a:r>
              <a:rPr lang="en-US" sz="3200" b="1" dirty="0"/>
              <a:t>A: </a:t>
            </a:r>
            <a:r>
              <a:rPr lang="en-US" sz="3200" b="1" dirty="0">
                <a:solidFill>
                  <a:srgbClr val="0070C0"/>
                </a:solidFill>
              </a:rPr>
              <a:t>‘Sublimation</a:t>
            </a:r>
            <a:r>
              <a:rPr lang="en-US" sz="3200" dirty="0">
                <a:solidFill>
                  <a:srgbClr val="0070C0"/>
                </a:solidFill>
              </a:rPr>
              <a:t>.’</a:t>
            </a:r>
            <a:endParaRPr lang="en-GB" sz="3200" b="1" dirty="0">
              <a:solidFill>
                <a:srgbClr val="0070C0"/>
              </a:solidFill>
            </a:endParaRPr>
          </a:p>
          <a:p>
            <a:pPr>
              <a:defRPr/>
            </a:pPr>
            <a:r>
              <a:rPr lang="en-US" sz="3200" b="1" dirty="0" smtClean="0">
                <a:solidFill>
                  <a:srgbClr val="002060"/>
                </a:solidFill>
              </a:rPr>
              <a:t>The </a:t>
            </a:r>
            <a:r>
              <a:rPr lang="en-US" sz="3200" b="1" dirty="0">
                <a:solidFill>
                  <a:srgbClr val="002060"/>
                </a:solidFill>
              </a:rPr>
              <a:t>dialogue then proceeded in a more open way:  </a:t>
            </a:r>
            <a:endParaRPr lang="en-GB" sz="3200" b="1" dirty="0">
              <a:solidFill>
                <a:srgbClr val="002060"/>
              </a:solidFill>
            </a:endParaRPr>
          </a:p>
          <a:p>
            <a:pPr>
              <a:defRPr/>
            </a:pPr>
            <a:r>
              <a:rPr lang="en-US" sz="3200" b="1" dirty="0"/>
              <a:t>Q: </a:t>
            </a:r>
            <a:r>
              <a:rPr lang="en-US" sz="3200" b="1" dirty="0">
                <a:solidFill>
                  <a:srgbClr val="0070C0"/>
                </a:solidFill>
              </a:rPr>
              <a:t>‘Who could tell me something about, for example, polonium?’</a:t>
            </a:r>
            <a:endParaRPr lang="en-GB" sz="3200" b="1" dirty="0">
              <a:solidFill>
                <a:srgbClr val="0070C0"/>
              </a:solidFill>
            </a:endParaRPr>
          </a:p>
          <a:p>
            <a:pPr>
              <a:defRPr/>
            </a:pPr>
            <a:r>
              <a:rPr lang="en-US" sz="3200" b="1" dirty="0"/>
              <a:t>A: ‘</a:t>
            </a:r>
            <a:r>
              <a:rPr lang="en-US" sz="3200" b="1" dirty="0">
                <a:solidFill>
                  <a:srgbClr val="0070C0"/>
                </a:solidFill>
              </a:rPr>
              <a:t>Its symbol is Po, it is number </a:t>
            </a:r>
            <a:r>
              <a:rPr lang="en-US" sz="3400" b="1" dirty="0">
                <a:solidFill>
                  <a:srgbClr val="0070C0"/>
                </a:solidFill>
              </a:rPr>
              <a:t>84 in the periodic table. Its mass is 209.  It is highly radioactive…’</a:t>
            </a:r>
            <a:endParaRPr lang="en-GB" sz="3400" b="1" dirty="0">
              <a:solidFill>
                <a:srgbClr val="0070C0"/>
              </a:solidFill>
            </a:endParaRPr>
          </a:p>
          <a:p>
            <a:pPr>
              <a:buFont typeface="Wingdings" pitchFamily="2" charset="2"/>
              <a:buNone/>
              <a:defRPr/>
            </a:pPr>
            <a:r>
              <a:rPr lang="en-US" dirty="0">
                <a:solidFill>
                  <a:srgbClr val="0070C0"/>
                </a:solidFill>
              </a:rPr>
              <a:t> </a:t>
            </a:r>
            <a:endParaRPr lang="en-GB" b="1" dirty="0">
              <a:solidFill>
                <a:srgbClr val="0070C0"/>
              </a:solidFill>
            </a:endParaRPr>
          </a:p>
          <a:p>
            <a:pPr>
              <a:defRPr/>
            </a:pPr>
            <a:endParaRPr lang="en-GB" dirty="0"/>
          </a:p>
        </p:txBody>
      </p:sp>
      <p:sp>
        <p:nvSpPr>
          <p:cNvPr id="4" name="Slide Number Placeholder 3"/>
          <p:cNvSpPr>
            <a:spLocks noGrp="1"/>
          </p:cNvSpPr>
          <p:nvPr>
            <p:ph type="sldNum" sz="quarter" idx="12"/>
          </p:nvPr>
        </p:nvSpPr>
        <p:spPr/>
        <p:txBody>
          <a:bodyPr>
            <a:normAutofit/>
          </a:bodyPr>
          <a:lstStyle/>
          <a:p>
            <a:pPr>
              <a:defRPr/>
            </a:pPr>
            <a:fld id="{535358C3-EAA6-4AD9-A887-E1BF89839E67}"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normAutofit fontScale="90000"/>
          </a:bodyPr>
          <a:lstStyle/>
          <a:p>
            <a:pPr algn="l"/>
            <a:r>
              <a:rPr lang="en-GB" sz="3200" b="1" dirty="0" smtClean="0">
                <a:solidFill>
                  <a:srgbClr val="002060"/>
                </a:solidFill>
              </a:rPr>
              <a:t>BEP Spain: P5/6 performance in class - Explanations</a:t>
            </a:r>
          </a:p>
        </p:txBody>
      </p:sp>
      <p:sp>
        <p:nvSpPr>
          <p:cNvPr id="3" name="Content Placeholder 2"/>
          <p:cNvSpPr>
            <a:spLocks noGrp="1"/>
          </p:cNvSpPr>
          <p:nvPr>
            <p:ph idx="1"/>
          </p:nvPr>
        </p:nvSpPr>
        <p:spPr>
          <a:xfrm>
            <a:off x="612775" y="1600200"/>
            <a:ext cx="8153400" cy="4495800"/>
          </a:xfrm>
        </p:spPr>
        <p:style>
          <a:lnRef idx="2">
            <a:schemeClr val="accent5"/>
          </a:lnRef>
          <a:fillRef idx="1">
            <a:schemeClr val="lt1"/>
          </a:fillRef>
          <a:effectRef idx="0">
            <a:schemeClr val="accent5"/>
          </a:effectRef>
          <a:fontRef idx="minor">
            <a:schemeClr val="dk1"/>
          </a:fontRef>
        </p:style>
        <p:txBody>
          <a:bodyPr>
            <a:normAutofit/>
          </a:bodyPr>
          <a:lstStyle/>
          <a:p>
            <a:pPr>
              <a:buFont typeface="Wingdings" pitchFamily="2" charset="2"/>
              <a:buNone/>
              <a:defRPr/>
            </a:pPr>
            <a:r>
              <a:rPr lang="en-US" dirty="0"/>
              <a:t>[light</a:t>
            </a:r>
            <a:r>
              <a:rPr lang="en-US" dirty="0" smtClean="0"/>
              <a:t>]</a:t>
            </a:r>
            <a:endParaRPr lang="en-GB" b="1" dirty="0"/>
          </a:p>
          <a:p>
            <a:pPr>
              <a:defRPr/>
            </a:pPr>
            <a:r>
              <a:rPr lang="en-US" sz="2400" b="1" dirty="0" smtClean="0">
                <a:solidFill>
                  <a:srgbClr val="0070C0"/>
                </a:solidFill>
              </a:rPr>
              <a:t>‘</a:t>
            </a:r>
            <a:r>
              <a:rPr lang="en-US" sz="2400" b="1" dirty="0">
                <a:solidFill>
                  <a:srgbClr val="0070C0"/>
                </a:solidFill>
              </a:rPr>
              <a:t>We know that light travels in straight lines because ……… behind the opaque object, you cannot see the light, only the shadow. When you put a bottle or glass in front of a source of light, the light travels through it’.</a:t>
            </a:r>
            <a:endParaRPr lang="en-GB" sz="2400" b="1" dirty="0">
              <a:solidFill>
                <a:srgbClr val="0070C0"/>
              </a:solidFill>
            </a:endParaRPr>
          </a:p>
          <a:p>
            <a:pPr>
              <a:buFont typeface="Wingdings" pitchFamily="2" charset="2"/>
              <a:buNone/>
              <a:defRPr/>
            </a:pPr>
            <a:r>
              <a:rPr lang="en-US" b="1" dirty="0"/>
              <a:t> </a:t>
            </a:r>
            <a:endParaRPr lang="en-GB" b="1" dirty="0"/>
          </a:p>
          <a:p>
            <a:pPr>
              <a:buFont typeface="Wingdings" pitchFamily="2" charset="2"/>
              <a:buNone/>
              <a:defRPr/>
            </a:pPr>
            <a:endParaRPr lang="en-GB" dirty="0"/>
          </a:p>
        </p:txBody>
      </p:sp>
      <p:sp>
        <p:nvSpPr>
          <p:cNvPr id="4" name="Slide Number Placeholder 3"/>
          <p:cNvSpPr>
            <a:spLocks noGrp="1"/>
          </p:cNvSpPr>
          <p:nvPr>
            <p:ph type="sldNum" sz="quarter" idx="12"/>
          </p:nvPr>
        </p:nvSpPr>
        <p:spPr/>
        <p:txBody>
          <a:bodyPr>
            <a:normAutofit/>
          </a:bodyPr>
          <a:lstStyle/>
          <a:p>
            <a:pPr>
              <a:defRPr/>
            </a:pPr>
            <a:fld id="{A21E51D0-3552-4DC9-9F1C-E70F82BE3E1F}"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normAutofit/>
          </a:bodyPr>
          <a:lstStyle/>
          <a:p>
            <a:r>
              <a:rPr lang="en-GB" sz="3600" b="1" dirty="0" smtClean="0">
                <a:solidFill>
                  <a:srgbClr val="002060"/>
                </a:solidFill>
              </a:rPr>
              <a:t>BEP Spain P5/6 performance in class</a:t>
            </a:r>
            <a:endParaRPr lang="en-US" sz="3600" b="1" dirty="0" smtClean="0">
              <a:solidFill>
                <a:srgbClr val="002060"/>
              </a:solidFill>
            </a:endParaRPr>
          </a:p>
        </p:txBody>
      </p:sp>
      <p:sp>
        <p:nvSpPr>
          <p:cNvPr id="21507" name="Content Placeholder 2"/>
          <p:cNvSpPr>
            <a:spLocks noGrp="1"/>
          </p:cNvSpPr>
          <p:nvPr>
            <p:ph sz="quarter" idx="1"/>
          </p:nvPr>
        </p:nvSpPr>
        <p:spPr>
          <a:xfrm>
            <a:off x="612775" y="1600200"/>
            <a:ext cx="8153400" cy="4495800"/>
          </a:xfrm>
        </p:spPr>
        <p:txBody>
          <a:bodyPr>
            <a:normAutofit/>
          </a:bodyPr>
          <a:lstStyle/>
          <a:p>
            <a:r>
              <a:rPr lang="en-US" sz="2800" b="1" dirty="0" smtClean="0">
                <a:solidFill>
                  <a:srgbClr val="0070C0"/>
                </a:solidFill>
              </a:rPr>
              <a:t>T: ‘What happens when you have a cold?’</a:t>
            </a:r>
          </a:p>
          <a:p>
            <a:r>
              <a:rPr lang="en-US" sz="2800" b="1" dirty="0" smtClean="0">
                <a:solidFill>
                  <a:srgbClr val="0070C0"/>
                </a:solidFill>
              </a:rPr>
              <a:t>P: ‘Mucus goes through the Eustachian tube into the middle ear.’</a:t>
            </a:r>
          </a:p>
          <a:p>
            <a:r>
              <a:rPr lang="en-US" sz="2800" b="1" dirty="0" smtClean="0">
                <a:solidFill>
                  <a:srgbClr val="0070C0"/>
                </a:solidFill>
              </a:rPr>
              <a:t>T: ‘How does the doctor know this if he cannot see into the middle ear?’</a:t>
            </a:r>
          </a:p>
          <a:p>
            <a:r>
              <a:rPr lang="en-US" sz="2800" b="1" dirty="0" smtClean="0">
                <a:solidFill>
                  <a:srgbClr val="0070C0"/>
                </a:solidFill>
              </a:rPr>
              <a:t>P: ‘He sees a change in the position of the eardrum.’</a:t>
            </a:r>
          </a:p>
        </p:txBody>
      </p:sp>
      <p:sp>
        <p:nvSpPr>
          <p:cNvPr id="4" name="Slide Number Placeholder 3"/>
          <p:cNvSpPr>
            <a:spLocks noGrp="1"/>
          </p:cNvSpPr>
          <p:nvPr>
            <p:ph type="sldNum" sz="quarter" idx="12"/>
          </p:nvPr>
        </p:nvSpPr>
        <p:spPr/>
        <p:txBody>
          <a:bodyPr>
            <a:normAutofit/>
          </a:bodyPr>
          <a:lstStyle/>
          <a:p>
            <a:pPr>
              <a:defRPr/>
            </a:pPr>
            <a:fld id="{9D210E61-762F-462C-834C-A0EF8C4B888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normAutofit/>
          </a:bodyPr>
          <a:lstStyle/>
          <a:p>
            <a:r>
              <a:rPr lang="en-GB" sz="3600" b="1" dirty="0" smtClean="0">
                <a:solidFill>
                  <a:srgbClr val="002060"/>
                </a:solidFill>
              </a:rPr>
              <a:t>BEP Spain P5/6 performance in class</a:t>
            </a:r>
            <a:endParaRPr lang="en-US" sz="3600" dirty="0" smtClean="0"/>
          </a:p>
        </p:txBody>
      </p:sp>
      <p:sp>
        <p:nvSpPr>
          <p:cNvPr id="22531" name="Content Placeholder 2"/>
          <p:cNvSpPr>
            <a:spLocks noGrp="1"/>
          </p:cNvSpPr>
          <p:nvPr>
            <p:ph sz="quarter" idx="1"/>
          </p:nvPr>
        </p:nvSpPr>
        <p:spPr>
          <a:xfrm>
            <a:off x="612775" y="1600200"/>
            <a:ext cx="8153400" cy="4495800"/>
          </a:xfrm>
        </p:spPr>
        <p:txBody>
          <a:bodyPr>
            <a:normAutofit/>
          </a:bodyPr>
          <a:lstStyle/>
          <a:p>
            <a:r>
              <a:rPr lang="en-US" sz="3000" b="1" dirty="0" smtClean="0">
                <a:solidFill>
                  <a:srgbClr val="0070C0"/>
                </a:solidFill>
              </a:rPr>
              <a:t>‘If a liquid is not in a container, it will spill (spread) out.’ </a:t>
            </a:r>
            <a:r>
              <a:rPr lang="en-US" sz="3000" dirty="0" smtClean="0">
                <a:solidFill>
                  <a:srgbClr val="0070C0"/>
                </a:solidFill>
              </a:rPr>
              <a:t>(boy)</a:t>
            </a:r>
            <a:endParaRPr lang="en-US" sz="3000" b="1" dirty="0" smtClean="0">
              <a:solidFill>
                <a:srgbClr val="0070C0"/>
              </a:solidFill>
            </a:endParaRPr>
          </a:p>
          <a:p>
            <a:r>
              <a:rPr lang="en-US" sz="3000" b="1" dirty="0" smtClean="0">
                <a:solidFill>
                  <a:srgbClr val="0070C0"/>
                </a:solidFill>
              </a:rPr>
              <a:t>‘If we pour a liquid from one container to another, it changes shape’</a:t>
            </a:r>
            <a:r>
              <a:rPr lang="en-US" sz="3000" dirty="0" smtClean="0">
                <a:solidFill>
                  <a:srgbClr val="0070C0"/>
                </a:solidFill>
              </a:rPr>
              <a:t>(boy)</a:t>
            </a:r>
            <a:endParaRPr lang="en-US" sz="3000" b="1" dirty="0" smtClean="0">
              <a:solidFill>
                <a:srgbClr val="0070C0"/>
              </a:solidFill>
            </a:endParaRPr>
          </a:p>
          <a:p>
            <a:r>
              <a:rPr lang="en-US" sz="3000" b="1" dirty="0" smtClean="0">
                <a:solidFill>
                  <a:srgbClr val="0070C0"/>
                </a:solidFill>
              </a:rPr>
              <a:t>‘If you put the water from the jar into the beaker, it will take the shape of the new container. The shape of the water change’ </a:t>
            </a:r>
            <a:r>
              <a:rPr lang="en-US" sz="3000" dirty="0" smtClean="0">
                <a:solidFill>
                  <a:srgbClr val="0070C0"/>
                </a:solidFill>
              </a:rPr>
              <a:t>(</a:t>
            </a:r>
            <a:r>
              <a:rPr lang="en-US" sz="3000" i="1" dirty="0" smtClean="0">
                <a:solidFill>
                  <a:srgbClr val="0070C0"/>
                </a:solidFill>
              </a:rPr>
              <a:t>sic</a:t>
            </a:r>
            <a:r>
              <a:rPr lang="en-US" sz="3000" dirty="0" smtClean="0">
                <a:solidFill>
                  <a:srgbClr val="0070C0"/>
                </a:solidFill>
              </a:rPr>
              <a:t>).</a:t>
            </a:r>
            <a:endParaRPr lang="en-US" sz="3000" b="1" dirty="0" smtClean="0">
              <a:solidFill>
                <a:srgbClr val="0070C0"/>
              </a:solidFill>
            </a:endParaRPr>
          </a:p>
          <a:p>
            <a:r>
              <a:rPr lang="en-US" sz="3000" b="1" dirty="0" smtClean="0">
                <a:solidFill>
                  <a:srgbClr val="0070C0"/>
                </a:solidFill>
              </a:rPr>
              <a:t>‘We can see that solids can be different. They have different volume and matter’ </a:t>
            </a:r>
            <a:r>
              <a:rPr lang="en-US" sz="3000" dirty="0" smtClean="0">
                <a:solidFill>
                  <a:srgbClr val="0070C0"/>
                </a:solidFill>
              </a:rPr>
              <a:t>(girl)</a:t>
            </a:r>
            <a:endParaRPr lang="en-US" sz="3000" b="1" dirty="0" smtClean="0">
              <a:solidFill>
                <a:srgbClr val="0070C0"/>
              </a:solidFill>
            </a:endParaRPr>
          </a:p>
          <a:p>
            <a:pPr>
              <a:buFont typeface="Wingdings" pitchFamily="2" charset="2"/>
              <a:buNone/>
            </a:pPr>
            <a:endParaRPr lang="en-US" b="1" dirty="0" smtClean="0"/>
          </a:p>
          <a:p>
            <a:endParaRPr lang="en-US" dirty="0" smtClean="0"/>
          </a:p>
        </p:txBody>
      </p:sp>
      <p:sp>
        <p:nvSpPr>
          <p:cNvPr id="4" name="Slide Number Placeholder 3"/>
          <p:cNvSpPr>
            <a:spLocks noGrp="1"/>
          </p:cNvSpPr>
          <p:nvPr>
            <p:ph type="sldNum" sz="quarter" idx="12"/>
          </p:nvPr>
        </p:nvSpPr>
        <p:spPr/>
        <p:txBody>
          <a:bodyPr>
            <a:normAutofit/>
          </a:bodyPr>
          <a:lstStyle/>
          <a:p>
            <a:pPr>
              <a:defRPr/>
            </a:pPr>
            <a:fld id="{3E1840A3-5320-429A-B97E-13FFB37F3772}"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algn="l" eaLnBrk="1" hangingPunct="1"/>
            <a:r>
              <a:rPr lang="en-GB" sz="2800" b="1" dirty="0" smtClean="0">
                <a:solidFill>
                  <a:srgbClr val="002060"/>
                </a:solidFill>
              </a:rPr>
              <a:t/>
            </a:r>
            <a:br>
              <a:rPr lang="en-GB" sz="2800" b="1" dirty="0" smtClean="0">
                <a:solidFill>
                  <a:srgbClr val="002060"/>
                </a:solidFill>
              </a:rPr>
            </a:br>
            <a:r>
              <a:rPr lang="en-GB" sz="2800" b="1" dirty="0" smtClean="0">
                <a:solidFill>
                  <a:srgbClr val="002060"/>
                </a:solidFill>
              </a:rPr>
              <a:t>Factors and Outcomes in Languages Education: </a:t>
            </a:r>
            <a:br>
              <a:rPr lang="en-GB" sz="2800" b="1" dirty="0" smtClean="0">
                <a:solidFill>
                  <a:srgbClr val="002060"/>
                </a:solidFill>
              </a:rPr>
            </a:br>
            <a:r>
              <a:rPr lang="en-GB" sz="2800" b="1" dirty="0" smtClean="0">
                <a:solidFill>
                  <a:srgbClr val="002060"/>
                </a:solidFill>
              </a:rPr>
              <a:t>A few examples only</a:t>
            </a:r>
          </a:p>
        </p:txBody>
      </p:sp>
      <p:graphicFrame>
        <p:nvGraphicFramePr>
          <p:cNvPr id="5" name="Table Placeholder 4"/>
          <p:cNvGraphicFramePr>
            <a:graphicFrameLocks noGrp="1"/>
          </p:cNvGraphicFramePr>
          <p:nvPr>
            <p:ph type="tbl" idx="1"/>
          </p:nvPr>
        </p:nvGraphicFramePr>
        <p:xfrm>
          <a:off x="468313" y="1844675"/>
          <a:ext cx="8136904" cy="4416552"/>
        </p:xfrm>
        <a:graphic>
          <a:graphicData uri="http://schemas.openxmlformats.org/drawingml/2006/table">
            <a:tbl>
              <a:tblPr/>
              <a:tblGrid>
                <a:gridCol w="1757332"/>
                <a:gridCol w="3189786"/>
                <a:gridCol w="3189786"/>
              </a:tblGrid>
              <a:tr h="337884">
                <a:tc>
                  <a:txBody>
                    <a:bodyPr/>
                    <a:lstStyle/>
                    <a:p>
                      <a:pPr algn="ctr">
                        <a:lnSpc>
                          <a:spcPct val="115000"/>
                        </a:lnSpc>
                        <a:spcAft>
                          <a:spcPts val="0"/>
                        </a:spcAft>
                      </a:pPr>
                      <a:r>
                        <a:rPr lang="en-GB" sz="1400" b="1" dirty="0">
                          <a:solidFill>
                            <a:srgbClr val="002060"/>
                          </a:solidFill>
                          <a:latin typeface="Calibri"/>
                          <a:ea typeface="Calibri"/>
                          <a:cs typeface="Times New Roman"/>
                        </a:rPr>
                        <a:t>Societal Factors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Extent of L2 exposure</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Political will</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Parental pressure</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Influence of media</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5767">
                <a:tc>
                  <a:txBody>
                    <a:bodyPr/>
                    <a:lstStyle/>
                    <a:p>
                      <a:pPr algn="ctr">
                        <a:lnSpc>
                          <a:spcPct val="115000"/>
                        </a:lnSpc>
                        <a:spcAft>
                          <a:spcPts val="0"/>
                        </a:spcAft>
                      </a:pPr>
                      <a:r>
                        <a:rPr lang="en-GB" sz="1400" b="1" dirty="0">
                          <a:solidFill>
                            <a:srgbClr val="002060"/>
                          </a:solidFill>
                          <a:latin typeface="Calibri"/>
                          <a:ea typeface="Calibri"/>
                          <a:cs typeface="Times New Roman"/>
                        </a:rPr>
                        <a:t>Provision factors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Teacher supply, training &amp; development</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National/regional support, development and evaluation</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Time &amp; Intensity</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Continuity primary to secondary</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Information</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Networks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5767">
                <a:tc>
                  <a:txBody>
                    <a:bodyPr/>
                    <a:lstStyle/>
                    <a:p>
                      <a:pPr algn="ctr">
                        <a:lnSpc>
                          <a:spcPct val="115000"/>
                        </a:lnSpc>
                        <a:spcAft>
                          <a:spcPts val="0"/>
                        </a:spcAft>
                      </a:pPr>
                      <a:r>
                        <a:rPr lang="en-GB" sz="1400" b="1" dirty="0">
                          <a:solidFill>
                            <a:srgbClr val="002060"/>
                          </a:solidFill>
                          <a:latin typeface="Calibri"/>
                          <a:ea typeface="Calibri"/>
                          <a:cs typeface="Times New Roman"/>
                        </a:rPr>
                        <a:t>Process factors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Understanding</a:t>
                      </a:r>
                      <a:r>
                        <a:rPr lang="en-GB" sz="1400" b="1" baseline="0" dirty="0" smtClean="0">
                          <a:solidFill>
                            <a:srgbClr val="0070C0"/>
                          </a:solidFill>
                          <a:latin typeface="Calibri"/>
                          <a:ea typeface="Calibri"/>
                          <a:cs typeface="Times New Roman"/>
                        </a:rPr>
                        <a:t> &amp; expressing L2 </a:t>
                      </a:r>
                      <a:r>
                        <a:rPr lang="en-GB" sz="1400" b="1" dirty="0" smtClean="0">
                          <a:solidFill>
                            <a:srgbClr val="0070C0"/>
                          </a:solidFill>
                          <a:latin typeface="Calibri"/>
                          <a:ea typeface="Calibri"/>
                          <a:cs typeface="Times New Roman"/>
                        </a:rPr>
                        <a:t>meanings (words/concepts</a:t>
                      </a:r>
                      <a:r>
                        <a:rPr lang="en-GB" sz="1400" b="1" baseline="0" dirty="0" smtClean="0">
                          <a:solidFill>
                            <a:srgbClr val="0070C0"/>
                          </a:solidFill>
                          <a:latin typeface="Calibri"/>
                          <a:ea typeface="Calibri"/>
                          <a:cs typeface="Times New Roman"/>
                        </a:rPr>
                        <a:t> …)</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Internalising</a:t>
                      </a:r>
                      <a:r>
                        <a:rPr lang="en-GB" sz="1400" b="1" baseline="0" dirty="0" smtClean="0">
                          <a:solidFill>
                            <a:srgbClr val="0070C0"/>
                          </a:solidFill>
                          <a:latin typeface="Calibri"/>
                          <a:ea typeface="Calibri"/>
                          <a:cs typeface="Times New Roman"/>
                        </a:rPr>
                        <a:t> </a:t>
                      </a:r>
                      <a:r>
                        <a:rPr lang="en-GB" sz="1400" b="1" dirty="0" smtClean="0">
                          <a:solidFill>
                            <a:srgbClr val="0070C0"/>
                          </a:solidFill>
                          <a:latin typeface="Calibri"/>
                          <a:ea typeface="Calibri"/>
                          <a:cs typeface="Times New Roman"/>
                        </a:rPr>
                        <a:t>forms</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Explaining</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Interacting</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Learning &amp; Using Strategies</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Diagnosing </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Managing</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Consulting</a:t>
                      </a: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Informing</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7884">
                <a:tc>
                  <a:txBody>
                    <a:bodyPr/>
                    <a:lstStyle/>
                    <a:p>
                      <a:pPr algn="ctr">
                        <a:lnSpc>
                          <a:spcPct val="115000"/>
                        </a:lnSpc>
                        <a:spcAft>
                          <a:spcPts val="0"/>
                        </a:spcAft>
                      </a:pPr>
                      <a:r>
                        <a:rPr lang="en-GB" sz="1400" b="1" dirty="0">
                          <a:solidFill>
                            <a:srgbClr val="002060"/>
                          </a:solidFill>
                          <a:latin typeface="Calibri"/>
                          <a:ea typeface="Calibri"/>
                          <a:cs typeface="Times New Roman"/>
                        </a:rPr>
                        <a:t>Individual factors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Char char=""/>
                        <a:tabLst/>
                        <a:defRPr/>
                      </a:pPr>
                      <a:r>
                        <a:rPr lang="en-GB" sz="1400" b="1" dirty="0" smtClean="0">
                          <a:solidFill>
                            <a:srgbClr val="0070C0"/>
                          </a:solidFill>
                          <a:latin typeface="Calibri"/>
                          <a:ea typeface="Calibri"/>
                          <a:cs typeface="Times New Roman"/>
                        </a:rPr>
                        <a:t>Age, Aptitudes &amp; interests</a:t>
                      </a:r>
                      <a:endParaRPr lang="en-GB" sz="1400" dirty="0" smtClean="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Prior </a:t>
                      </a:r>
                      <a:r>
                        <a:rPr lang="en-GB" sz="1400" b="1" dirty="0">
                          <a:solidFill>
                            <a:srgbClr val="0070C0"/>
                          </a:solidFill>
                          <a:latin typeface="Calibri"/>
                          <a:ea typeface="Calibri"/>
                          <a:cs typeface="Times New Roman"/>
                        </a:rPr>
                        <a:t>attainments &amp; experience</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Prior language(s)</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Socio-economic </a:t>
                      </a:r>
                      <a:r>
                        <a:rPr lang="en-GB" sz="1400" b="1" dirty="0">
                          <a:solidFill>
                            <a:srgbClr val="0070C0"/>
                          </a:solidFill>
                          <a:latin typeface="Calibri"/>
                          <a:ea typeface="Calibri"/>
                          <a:cs typeface="Times New Roman"/>
                        </a:rPr>
                        <a:t>status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Geographical </a:t>
                      </a:r>
                      <a:r>
                        <a:rPr lang="en-GB" sz="1400" b="1" dirty="0">
                          <a:solidFill>
                            <a:srgbClr val="0070C0"/>
                          </a:solidFill>
                          <a:latin typeface="Calibri"/>
                          <a:ea typeface="Calibri"/>
                          <a:cs typeface="Times New Roman"/>
                        </a:rPr>
                        <a:t>location</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Ethnicity</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Gender</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Attitudes &amp; Motivation</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7884">
                <a:tc>
                  <a:txBody>
                    <a:bodyPr/>
                    <a:lstStyle/>
                    <a:p>
                      <a:pPr algn="ctr">
                        <a:lnSpc>
                          <a:spcPct val="115000"/>
                        </a:lnSpc>
                        <a:spcAft>
                          <a:spcPts val="0"/>
                        </a:spcAft>
                      </a:pPr>
                      <a:r>
                        <a:rPr lang="en-GB" sz="1400" b="1" dirty="0">
                          <a:solidFill>
                            <a:srgbClr val="002060"/>
                          </a:solidFill>
                          <a:latin typeface="Calibri"/>
                          <a:ea typeface="Calibri"/>
                          <a:cs typeface="Times New Roman"/>
                        </a:rPr>
                        <a:t>Outcomes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smtClean="0">
                          <a:solidFill>
                            <a:srgbClr val="0070C0"/>
                          </a:solidFill>
                          <a:latin typeface="Calibri"/>
                          <a:ea typeface="Calibri"/>
                          <a:cs typeface="Times New Roman"/>
                        </a:rPr>
                        <a:t>(Inter)national)</a:t>
                      </a:r>
                      <a:r>
                        <a:rPr lang="en-GB" sz="1400" b="1" baseline="0" dirty="0" smtClean="0">
                          <a:solidFill>
                            <a:srgbClr val="0070C0"/>
                          </a:solidFill>
                          <a:latin typeface="Calibri"/>
                          <a:ea typeface="Calibri"/>
                          <a:cs typeface="Times New Roman"/>
                        </a:rPr>
                        <a:t> </a:t>
                      </a:r>
                      <a:r>
                        <a:rPr lang="en-GB" sz="1400" b="1" dirty="0" smtClean="0">
                          <a:solidFill>
                            <a:srgbClr val="0070C0"/>
                          </a:solidFill>
                          <a:latin typeface="Calibri"/>
                          <a:ea typeface="Calibri"/>
                          <a:cs typeface="Times New Roman"/>
                        </a:rPr>
                        <a:t>examination </a:t>
                      </a:r>
                      <a:r>
                        <a:rPr lang="en-GB" sz="1400" b="1" dirty="0">
                          <a:solidFill>
                            <a:srgbClr val="0070C0"/>
                          </a:solidFill>
                          <a:latin typeface="Calibri"/>
                          <a:ea typeface="Calibri"/>
                          <a:cs typeface="Times New Roman"/>
                        </a:rPr>
                        <a:t>attainments</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L1, L2, L3 … proficiency</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Citizenship</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Intercultural competence</a:t>
                      </a:r>
                      <a:endParaRPr lang="en-GB" sz="1400" dirty="0">
                        <a:latin typeface="Calibri"/>
                        <a:ea typeface="Calibri"/>
                        <a:cs typeface="Times New Roman"/>
                      </a:endParaRPr>
                    </a:p>
                    <a:p>
                      <a:pPr marL="342900" lvl="0" indent="-342900">
                        <a:lnSpc>
                          <a:spcPct val="115000"/>
                        </a:lnSpc>
                        <a:spcAft>
                          <a:spcPts val="0"/>
                        </a:spcAft>
                        <a:buFont typeface="Symbol"/>
                        <a:buChar char=""/>
                      </a:pPr>
                      <a:r>
                        <a:rPr lang="en-GB" sz="1400" b="1" dirty="0">
                          <a:solidFill>
                            <a:srgbClr val="0070C0"/>
                          </a:solidFill>
                          <a:latin typeface="Calibri"/>
                          <a:ea typeface="Calibri"/>
                          <a:cs typeface="Times New Roman"/>
                        </a:rPr>
                        <a:t>Generic skills</a:t>
                      </a:r>
                      <a:endParaRPr lang="en-GB" sz="14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5383" name="Slide Number Placeholder 3"/>
          <p:cNvSpPr>
            <a:spLocks noGrp="1"/>
          </p:cNvSpPr>
          <p:nvPr>
            <p:ph type="sldNum" sz="quarter" idx="10"/>
          </p:nvPr>
        </p:nvSpPr>
        <p:spPr bwMode="auto">
          <a:ln>
            <a:miter lim="800000"/>
            <a:headEnd/>
            <a:tailEnd/>
          </a:ln>
        </p:spPr>
        <p:txBody>
          <a:bodyPr wrap="square" numCol="1" anchor="t" anchorCtr="0" compatLnSpc="1">
            <a:prstTxWarp prst="textNoShape">
              <a:avLst/>
            </a:prstTxWarp>
          </a:bodyPr>
          <a:lstStyle/>
          <a:p>
            <a:pPr>
              <a:defRPr/>
            </a:pPr>
            <a:fld id="{852325EF-0749-494F-8AB0-9B2BA33F2A92}" type="slidenum">
              <a:rPr lang="en-US" smtClean="0"/>
              <a:pPr>
                <a:defRPr/>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3375E2B6-7523-454E-A2E6-13C278CF6FF9}"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graphicFrame>
        <p:nvGraphicFramePr>
          <p:cNvPr id="6" name="Table 5"/>
          <p:cNvGraphicFramePr>
            <a:graphicFrameLocks noGrp="1"/>
          </p:cNvGraphicFramePr>
          <p:nvPr/>
        </p:nvGraphicFramePr>
        <p:xfrm>
          <a:off x="179388" y="549275"/>
          <a:ext cx="8856987" cy="6192685"/>
        </p:xfrm>
        <a:graphic>
          <a:graphicData uri="http://schemas.openxmlformats.org/drawingml/2006/table">
            <a:tbl>
              <a:tblPr/>
              <a:tblGrid>
                <a:gridCol w="1895215"/>
                <a:gridCol w="1740443"/>
                <a:gridCol w="1740443"/>
                <a:gridCol w="1740443"/>
                <a:gridCol w="1740443"/>
              </a:tblGrid>
              <a:tr h="414389">
                <a:tc>
                  <a:txBody>
                    <a:bodyPr/>
                    <a:lstStyle/>
                    <a:p>
                      <a:pPr>
                        <a:lnSpc>
                          <a:spcPct val="115000"/>
                        </a:lnSpc>
                        <a:spcAft>
                          <a:spcPts val="0"/>
                        </a:spcAft>
                      </a:pPr>
                      <a:r>
                        <a:rPr lang="en-GB" sz="1100" b="1" dirty="0" smtClean="0">
                          <a:solidFill>
                            <a:srgbClr val="002060"/>
                          </a:solidFill>
                          <a:latin typeface="Calibri"/>
                          <a:ea typeface="Calibri"/>
                          <a:cs typeface="Times New Roman"/>
                        </a:rPr>
                        <a:t>SOCIETAL FACTORS</a:t>
                      </a:r>
                      <a:endParaRPr lang="en-GB" sz="11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solidFill>
                            <a:srgbClr val="002060"/>
                          </a:solidFill>
                          <a:latin typeface="Calibri"/>
                          <a:ea typeface="Calibri"/>
                          <a:cs typeface="Times New Roman"/>
                        </a:rPr>
                        <a:t>PROVISION FACTORS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solidFill>
                            <a:srgbClr val="002060"/>
                          </a:solidFill>
                          <a:latin typeface="Calibri"/>
                          <a:ea typeface="Calibri"/>
                          <a:cs typeface="Times New Roman"/>
                        </a:rPr>
                        <a:t>PROCESS FACTORS: PUPILS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solidFill>
                            <a:srgbClr val="002060"/>
                          </a:solidFill>
                          <a:latin typeface="Calibri"/>
                          <a:ea typeface="Calibri"/>
                          <a:cs typeface="Times New Roman"/>
                        </a:rPr>
                        <a:t>INDIVIDUAL FACTORS: PUPILS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solidFill>
                            <a:srgbClr val="002060"/>
                          </a:solidFill>
                          <a:latin typeface="Calibri"/>
                          <a:ea typeface="Calibri"/>
                          <a:cs typeface="Times New Roman"/>
                        </a:rPr>
                        <a:t>OUTCOMES: PUPILS </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Internet &amp; www, &amp; other </a:t>
                      </a:r>
                      <a:r>
                        <a:rPr lang="en-GB" sz="800" b="1" dirty="0" smtClean="0">
                          <a:solidFill>
                            <a:srgbClr val="002060"/>
                          </a:solidFill>
                          <a:latin typeface="Calibri"/>
                          <a:ea typeface="Calibri"/>
                          <a:cs typeface="Times New Roman"/>
                        </a:rPr>
                        <a:t>new</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technologies</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Transnational policies, e.g. EU, </a:t>
                      </a:r>
                      <a:r>
                        <a:rPr lang="en-GB" sz="800" b="1" dirty="0" err="1">
                          <a:solidFill>
                            <a:srgbClr val="002060"/>
                          </a:solidFill>
                          <a:latin typeface="Calibri"/>
                          <a:ea typeface="Calibri"/>
                          <a:cs typeface="Times New Roman"/>
                        </a:rPr>
                        <a:t>CoE</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Input processing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Age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err="1">
                          <a:solidFill>
                            <a:srgbClr val="002060"/>
                          </a:solidFill>
                          <a:latin typeface="Calibri"/>
                          <a:ea typeface="Calibri"/>
                          <a:cs typeface="Times New Roman"/>
                        </a:rPr>
                        <a:t>Plurilingual</a:t>
                      </a:r>
                      <a:r>
                        <a:rPr lang="en-GB" sz="800" b="1" dirty="0">
                          <a:solidFill>
                            <a:srgbClr val="002060"/>
                          </a:solidFill>
                          <a:latin typeface="Calibri"/>
                          <a:ea typeface="Calibri"/>
                          <a:cs typeface="Times New Roman"/>
                        </a:rPr>
                        <a:t> proficiency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Homogenisation</a:t>
                      </a:r>
                    </a:p>
                    <a:p>
                      <a:pPr marL="342900" lvl="0" indent="-342900">
                        <a:lnSpc>
                          <a:spcPct val="115000"/>
                        </a:lnSpc>
                        <a:spcAft>
                          <a:spcPts val="0"/>
                        </a:spcAft>
                        <a:buFont typeface="Symbol"/>
                        <a:buNone/>
                      </a:pP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National policies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Output modification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Gender</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Proficiency in particular language(s)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Internationalisation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Teacher supply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Interaction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Socio-economic background</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Attainments in particular language(s)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Localisation</a:t>
                      </a:r>
                    </a:p>
                    <a:p>
                      <a:pPr marL="342900" lvl="0" indent="-342900">
                        <a:lnSpc>
                          <a:spcPct val="115000"/>
                        </a:lnSpc>
                        <a:spcAft>
                          <a:spcPts val="0"/>
                        </a:spcAft>
                        <a:buFont typeface="Symbol"/>
                        <a:buNone/>
                      </a:pP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Initial teacher education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Noticing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a:solidFill>
                            <a:srgbClr val="002060"/>
                          </a:solidFill>
                          <a:latin typeface="Calibri"/>
                          <a:ea typeface="Calibri"/>
                          <a:cs typeface="Times New Roman"/>
                        </a:rPr>
                        <a:t>Prior language(s)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a:solidFill>
                            <a:srgbClr val="002060"/>
                          </a:solidFill>
                          <a:latin typeface="Calibri"/>
                          <a:ea typeface="Calibri"/>
                          <a:cs typeface="Times New Roman"/>
                        </a:rPr>
                        <a:t>Levels of literacy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257">
                <a:tc>
                  <a:txBody>
                    <a:bodyPr/>
                    <a:lstStyle/>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GB" sz="800" b="1" dirty="0">
                          <a:solidFill>
                            <a:srgbClr val="002060"/>
                          </a:solidFill>
                          <a:latin typeface="Calibri"/>
                          <a:ea typeface="Calibri"/>
                          <a:cs typeface="Times New Roman"/>
                        </a:rPr>
                        <a:t>Emergence of dominant </a:t>
                      </a:r>
                      <a:r>
                        <a:rPr lang="en-GB" sz="800" b="1" dirty="0" smtClean="0">
                          <a:solidFill>
                            <a:srgbClr val="002060"/>
                          </a:solidFill>
                          <a:latin typeface="Calibri"/>
                          <a:ea typeface="Calibri"/>
                          <a:cs typeface="Times New Roman"/>
                        </a:rPr>
                        <a:t>languages &amp;</a:t>
                      </a:r>
                    </a:p>
                    <a:p>
                      <a:pPr marL="342900" marR="0" lvl="0" indent="-342900" algn="l" defTabSz="914400" rtl="0" eaLnBrk="1" fontAlgn="auto" latinLnBrk="0" hangingPunct="1">
                        <a:lnSpc>
                          <a:spcPct val="115000"/>
                        </a:lnSpc>
                        <a:spcBef>
                          <a:spcPts val="0"/>
                        </a:spcBef>
                        <a:spcAft>
                          <a:spcPts val="0"/>
                        </a:spcAft>
                        <a:buClrTx/>
                        <a:buSzTx/>
                        <a:buFont typeface="Symbol"/>
                        <a:buNone/>
                        <a:tabLst/>
                        <a:defRPr/>
                      </a:pPr>
                      <a:r>
                        <a:rPr lang="en-GB" sz="800" b="1" dirty="0" smtClean="0">
                          <a:solidFill>
                            <a:srgbClr val="002060"/>
                          </a:solidFill>
                          <a:latin typeface="Calibri"/>
                          <a:ea typeface="Calibri"/>
                          <a:cs typeface="Times New Roman"/>
                        </a:rPr>
                        <a:t>Threats to smaller languages</a:t>
                      </a:r>
                    </a:p>
                    <a:p>
                      <a:pPr marL="342900" lvl="0" indent="-342900">
                        <a:lnSpc>
                          <a:spcPct val="115000"/>
                        </a:lnSpc>
                        <a:spcAft>
                          <a:spcPts val="0"/>
                        </a:spcAft>
                        <a:buFont typeface="Symbol"/>
                        <a:buNone/>
                      </a:pP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Continuing </a:t>
                      </a:r>
                      <a:r>
                        <a:rPr lang="en-GB" sz="800" b="1" dirty="0" smtClean="0">
                          <a:solidFill>
                            <a:srgbClr val="002060"/>
                          </a:solidFill>
                          <a:latin typeface="Calibri"/>
                          <a:ea typeface="Calibri"/>
                          <a:cs typeface="Times New Roman"/>
                        </a:rPr>
                        <a:t>professional</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development </a:t>
                      </a:r>
                      <a:r>
                        <a:rPr lang="en-GB" sz="800" b="1" dirty="0">
                          <a:solidFill>
                            <a:srgbClr val="002060"/>
                          </a:solidFill>
                          <a:latin typeface="Calibri"/>
                          <a:ea typeface="Calibri"/>
                          <a:cs typeface="Times New Roman"/>
                        </a:rPr>
                        <a:t>for teachers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Monitoring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Level(s) of literacy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Multiple identities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Mobility of employment &amp; study</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Materials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Feedback (</a:t>
                      </a:r>
                      <a:r>
                        <a:rPr lang="en-GB" sz="800" b="1" dirty="0" smtClean="0">
                          <a:solidFill>
                            <a:srgbClr val="002060"/>
                          </a:solidFill>
                          <a:latin typeface="Calibri"/>
                          <a:ea typeface="Calibri"/>
                          <a:cs typeface="Times New Roman"/>
                        </a:rPr>
                        <a:t>positive</a:t>
                      </a:r>
                      <a:r>
                        <a:rPr lang="en-GB" sz="800" b="1" baseline="0" dirty="0" smtClean="0">
                          <a:solidFill>
                            <a:srgbClr val="002060"/>
                          </a:solidFill>
                          <a:latin typeface="Calibri"/>
                          <a:ea typeface="Calibri"/>
                          <a:cs typeface="Times New Roman"/>
                        </a:rPr>
                        <a:t> </a:t>
                      </a:r>
                      <a:r>
                        <a:rPr lang="en-GB" sz="800" b="1" baseline="0" smtClean="0">
                          <a:solidFill>
                            <a:srgbClr val="002060"/>
                          </a:solidFill>
                          <a:latin typeface="Calibri"/>
                          <a:ea typeface="Calibri"/>
                          <a:cs typeface="Times New Roman"/>
                        </a:rPr>
                        <a:t>or corrective)</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Prior educational attainments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Attitudes </a:t>
                      </a:r>
                      <a:r>
                        <a:rPr lang="en-GB" sz="800" b="1" dirty="0" smtClean="0">
                          <a:solidFill>
                            <a:srgbClr val="002060"/>
                          </a:solidFill>
                          <a:latin typeface="Calibri"/>
                          <a:ea typeface="Calibri"/>
                          <a:cs typeface="Times New Roman"/>
                        </a:rPr>
                        <a:t> &amp; Motivation</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Fast capitalism &amp; elite bilingualism</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Equipment </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Rule-learning</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err="1">
                          <a:solidFill>
                            <a:srgbClr val="002060"/>
                          </a:solidFill>
                          <a:latin typeface="Calibri"/>
                          <a:ea typeface="Calibri"/>
                          <a:cs typeface="Times New Roman"/>
                        </a:rPr>
                        <a:t>Metalinguistic</a:t>
                      </a:r>
                      <a:r>
                        <a:rPr lang="en-GB" sz="800" b="1" dirty="0">
                          <a:solidFill>
                            <a:srgbClr val="002060"/>
                          </a:solidFill>
                          <a:latin typeface="Calibri"/>
                          <a:ea typeface="Calibri"/>
                          <a:cs typeface="Times New Roman"/>
                        </a:rPr>
                        <a:t> awareness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Qualifications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Large-scale financial crises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Suitable rooms and facilities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Incidental vocabulary learning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smtClean="0">
                          <a:solidFill>
                            <a:srgbClr val="002060"/>
                          </a:solidFill>
                          <a:latin typeface="Calibri"/>
                          <a:ea typeface="Calibri"/>
                          <a:cs typeface="Times New Roman"/>
                        </a:rPr>
                        <a:t>Attitudes &amp; Motivation</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smtClean="0">
                          <a:solidFill>
                            <a:srgbClr val="002060"/>
                          </a:solidFill>
                          <a:latin typeface="Calibri"/>
                          <a:ea typeface="Calibri"/>
                          <a:cs typeface="Times New Roman"/>
                        </a:rPr>
                        <a:t>Self-efficacy</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Displacement of populations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Starting age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Explicit vocabulary learning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smtClean="0">
                          <a:solidFill>
                            <a:srgbClr val="002060"/>
                          </a:solidFill>
                          <a:latin typeface="Calibri"/>
                          <a:ea typeface="Calibri"/>
                          <a:cs typeface="Times New Roman"/>
                        </a:rPr>
                        <a:t>Geographical location</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Aspirations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Declining(?) influence of nation states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Amount and distribution of time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Prefabrication</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Anxiety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Citizenship</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Enlargement of </a:t>
                      </a:r>
                      <a:r>
                        <a:rPr lang="en-GB" sz="800" b="1" dirty="0" smtClean="0">
                          <a:solidFill>
                            <a:srgbClr val="002060"/>
                          </a:solidFill>
                          <a:latin typeface="Calibri"/>
                          <a:ea typeface="Calibri"/>
                          <a:cs typeface="Times New Roman"/>
                        </a:rPr>
                        <a:t>EU</a:t>
                      </a:r>
                    </a:p>
                    <a:p>
                      <a:pPr marL="342900" lvl="0" indent="-342900">
                        <a:lnSpc>
                          <a:spcPct val="115000"/>
                        </a:lnSpc>
                        <a:spcAft>
                          <a:spcPts val="0"/>
                        </a:spcAft>
                        <a:buFont typeface="Symbol"/>
                        <a:buNone/>
                      </a:pP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Support for innovation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Backsliding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Self-efficacy &amp;  confidence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a:solidFill>
                            <a:srgbClr val="002060"/>
                          </a:solidFill>
                          <a:latin typeface="Calibri"/>
                          <a:ea typeface="Calibri"/>
                          <a:cs typeface="Times New Roman"/>
                        </a:rPr>
                        <a:t>Cognitive development</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Equal rights across </a:t>
                      </a:r>
                      <a:r>
                        <a:rPr lang="en-GB" sz="800" b="1" dirty="0" smtClean="0">
                          <a:solidFill>
                            <a:srgbClr val="002060"/>
                          </a:solidFill>
                          <a:latin typeface="Calibri"/>
                          <a:ea typeface="Calibri"/>
                          <a:cs typeface="Times New Roman"/>
                        </a:rPr>
                        <a:t>EU</a:t>
                      </a:r>
                    </a:p>
                    <a:p>
                      <a:pPr marL="342900" lvl="0" indent="-342900">
                        <a:lnSpc>
                          <a:spcPct val="115000"/>
                        </a:lnSpc>
                        <a:spcAft>
                          <a:spcPts val="0"/>
                        </a:spcAft>
                        <a:buFont typeface="Symbol"/>
                        <a:buNone/>
                      </a:pP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Research &amp; evaluation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Fossilisation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Ethnicity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Critical thinking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Influence of the media</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National examinations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Transfer (positive or negative)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Cultural background</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Information-handling knowledge &amp; skills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956">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Attitudes to particular languages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Levels of funding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Drawing on first language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Beliefs &amp; Interests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Intercultural development</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903">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Status of particular languages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Degree of articulation from </a:t>
                      </a:r>
                      <a:r>
                        <a:rPr lang="en-GB" sz="800" b="1" dirty="0" smtClean="0">
                          <a:solidFill>
                            <a:srgbClr val="002060"/>
                          </a:solidFill>
                          <a:latin typeface="Calibri"/>
                          <a:ea typeface="Calibri"/>
                          <a:cs typeface="Times New Roman"/>
                        </a:rPr>
                        <a:t>one</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section </a:t>
                      </a:r>
                      <a:r>
                        <a:rPr lang="en-GB" sz="800" b="1" dirty="0">
                          <a:solidFill>
                            <a:srgbClr val="002060"/>
                          </a:solidFill>
                          <a:latin typeface="Calibri"/>
                          <a:ea typeface="Calibri"/>
                          <a:cs typeface="Times New Roman"/>
                        </a:rPr>
                        <a:t>to another</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Negotiation of meaning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Identity/Identities and values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Social development</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38">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Extent of </a:t>
                      </a:r>
                      <a:r>
                        <a:rPr lang="en-GB" sz="800" b="1" dirty="0" smtClean="0">
                          <a:solidFill>
                            <a:srgbClr val="002060"/>
                          </a:solidFill>
                          <a:latin typeface="Calibri"/>
                          <a:ea typeface="Calibri"/>
                          <a:cs typeface="Times New Roman"/>
                        </a:rPr>
                        <a:t>use</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 outside </a:t>
                      </a:r>
                      <a:r>
                        <a:rPr lang="en-GB" sz="800" b="1" dirty="0">
                          <a:solidFill>
                            <a:srgbClr val="002060"/>
                          </a:solidFill>
                          <a:latin typeface="Calibri"/>
                          <a:ea typeface="Calibri"/>
                          <a:cs typeface="Times New Roman"/>
                        </a:rPr>
                        <a:t>education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School-industry links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Early literacy development (top-down – psycholinguistic guessing)</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smtClean="0">
                          <a:solidFill>
                            <a:srgbClr val="002060"/>
                          </a:solidFill>
                          <a:latin typeface="Calibri"/>
                          <a:ea typeface="Calibri"/>
                          <a:cs typeface="Times New Roman"/>
                        </a:rPr>
                        <a:t>Siblings &amp; others as role models</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smtClean="0">
                          <a:solidFill>
                            <a:srgbClr val="002060"/>
                          </a:solidFill>
                          <a:latin typeface="Calibri"/>
                          <a:ea typeface="Calibri"/>
                          <a:cs typeface="Times New Roman"/>
                        </a:rPr>
                        <a:t>Beliefs </a:t>
                      </a:r>
                      <a:r>
                        <a:rPr lang="en-GB" sz="800" b="1" dirty="0">
                          <a:solidFill>
                            <a:srgbClr val="002060"/>
                          </a:solidFill>
                          <a:latin typeface="Calibri"/>
                          <a:ea typeface="Calibri"/>
                          <a:cs typeface="Times New Roman"/>
                        </a:rPr>
                        <a:t>&amp; commitments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74">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Perceived business needs </a:t>
                      </a:r>
                      <a:r>
                        <a:rPr lang="en-GB" sz="800" b="1" dirty="0" smtClean="0">
                          <a:solidFill>
                            <a:srgbClr val="002060"/>
                          </a:solidFill>
                          <a:latin typeface="Calibri"/>
                          <a:ea typeface="Calibri"/>
                          <a:cs typeface="Times New Roman"/>
                        </a:rPr>
                        <a:t>and</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opportunities</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School-school </a:t>
                      </a:r>
                      <a:r>
                        <a:rPr lang="en-GB" sz="800" b="1" dirty="0" smtClean="0">
                          <a:solidFill>
                            <a:srgbClr val="002060"/>
                          </a:solidFill>
                          <a:latin typeface="Calibri"/>
                          <a:ea typeface="Calibri"/>
                          <a:cs typeface="Times New Roman"/>
                        </a:rPr>
                        <a:t>international</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networks</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Early literacy (bottom-up)</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Parents / Carers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Capacity for further study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35">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Influence of particular groups, </a:t>
                      </a:r>
                      <a:endParaRPr lang="en-GB" sz="800" b="1" dirty="0" smtClean="0">
                        <a:solidFill>
                          <a:srgbClr val="002060"/>
                        </a:solidFill>
                        <a:latin typeface="Calibri"/>
                        <a:ea typeface="Calibri"/>
                        <a:cs typeface="Times New Roman"/>
                      </a:endParaRP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e.g.</a:t>
                      </a:r>
                      <a:r>
                        <a:rPr lang="en-GB" sz="800" b="1" baseline="0" dirty="0" smtClean="0">
                          <a:solidFill>
                            <a:srgbClr val="002060"/>
                          </a:solidFill>
                          <a:latin typeface="Calibri"/>
                          <a:ea typeface="Calibri"/>
                          <a:cs typeface="Times New Roman"/>
                        </a:rPr>
                        <a:t> </a:t>
                      </a:r>
                      <a:r>
                        <a:rPr lang="en-GB" sz="800" b="1" dirty="0" smtClean="0">
                          <a:solidFill>
                            <a:srgbClr val="002060"/>
                          </a:solidFill>
                          <a:latin typeface="Calibri"/>
                          <a:ea typeface="Calibri"/>
                          <a:cs typeface="Times New Roman"/>
                        </a:rPr>
                        <a:t>parents</a:t>
                      </a:r>
                      <a:r>
                        <a:rPr lang="en-GB" sz="800" b="1" dirty="0">
                          <a:solidFill>
                            <a:srgbClr val="002060"/>
                          </a:solidFill>
                          <a:latin typeface="Calibri"/>
                          <a:ea typeface="Calibri"/>
                          <a:cs typeface="Times New Roman"/>
                        </a:rPr>
                        <a:t>, associations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Quality assurance</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Use of non-verbal strategies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Peer-group norms and values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Mobility and employability</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35">
                <a:tc>
                  <a:txBody>
                    <a:bodyPr/>
                    <a:lstStyle/>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     Political </a:t>
                      </a:r>
                      <a:r>
                        <a:rPr lang="en-GB" sz="800" b="1" dirty="0">
                          <a:solidFill>
                            <a:srgbClr val="002060"/>
                          </a:solidFill>
                          <a:latin typeface="Calibri"/>
                          <a:ea typeface="Calibri"/>
                          <a:cs typeface="Times New Roman"/>
                        </a:rPr>
                        <a:t>will in support of </a:t>
                      </a:r>
                      <a:r>
                        <a:rPr lang="en-GB" sz="800" b="1" dirty="0" smtClean="0">
                          <a:solidFill>
                            <a:srgbClr val="002060"/>
                          </a:solidFill>
                          <a:latin typeface="Calibri"/>
                          <a:ea typeface="Calibri"/>
                          <a:cs typeface="Times New Roman"/>
                        </a:rPr>
                        <a:t>particular</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languages</a:t>
                      </a:r>
                      <a:endParaRPr lang="en-GB" sz="800" b="1" dirty="0">
                        <a:solidFill>
                          <a:srgbClr val="002060"/>
                        </a:solidFill>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Accessibility of up-to-date, </a:t>
                      </a:r>
                      <a:r>
                        <a:rPr lang="en-GB" sz="800" b="1" dirty="0" smtClean="0">
                          <a:solidFill>
                            <a:srgbClr val="002060"/>
                          </a:solidFill>
                          <a:latin typeface="Calibri"/>
                          <a:ea typeface="Calibri"/>
                          <a:cs typeface="Times New Roman"/>
                        </a:rPr>
                        <a:t>relevant</a:t>
                      </a:r>
                    </a:p>
                    <a:p>
                      <a:pPr marL="342900" lvl="0" indent="-342900">
                        <a:lnSpc>
                          <a:spcPct val="115000"/>
                        </a:lnSpc>
                        <a:spcAft>
                          <a:spcPts val="0"/>
                        </a:spcAft>
                        <a:buFont typeface="Symbol"/>
                        <a:buNone/>
                      </a:pPr>
                      <a:r>
                        <a:rPr lang="en-GB" sz="800" b="1" dirty="0" smtClean="0">
                          <a:solidFill>
                            <a:srgbClr val="002060"/>
                          </a:solidFill>
                          <a:latin typeface="Calibri"/>
                          <a:ea typeface="Calibri"/>
                          <a:cs typeface="Times New Roman"/>
                        </a:rPr>
                        <a:t>and </a:t>
                      </a:r>
                      <a:r>
                        <a:rPr lang="en-GB" sz="800" b="1" dirty="0">
                          <a:solidFill>
                            <a:srgbClr val="002060"/>
                          </a:solidFill>
                          <a:latin typeface="Calibri"/>
                          <a:ea typeface="Calibri"/>
                          <a:cs typeface="Times New Roman"/>
                        </a:rPr>
                        <a:t>reliable information</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a:buNone/>
                      </a:pPr>
                      <a:r>
                        <a:rPr lang="en-GB" sz="800" b="1" dirty="0">
                          <a:solidFill>
                            <a:srgbClr val="002060"/>
                          </a:solidFill>
                          <a:latin typeface="Calibri"/>
                          <a:ea typeface="Calibri"/>
                          <a:cs typeface="Times New Roman"/>
                        </a:rPr>
                        <a:t>Repetition &amp; rehearsal</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Aptitudes or disabilities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800" b="1" dirty="0">
                          <a:solidFill>
                            <a:srgbClr val="002060"/>
                          </a:solidFill>
                          <a:latin typeface="Calibri"/>
                          <a:ea typeface="Calibri"/>
                          <a:cs typeface="Times New Roman"/>
                        </a:rPr>
                        <a:t>Transferable skills</a:t>
                      </a: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395" name="Rectangle 1"/>
          <p:cNvSpPr>
            <a:spLocks noChangeArrowheads="1"/>
          </p:cNvSpPr>
          <p:nvPr/>
        </p:nvSpPr>
        <p:spPr bwMode="auto">
          <a:xfrm>
            <a:off x="0" y="28575"/>
            <a:ext cx="8489950" cy="400050"/>
          </a:xfrm>
          <a:prstGeom prst="rect">
            <a:avLst/>
          </a:prstGeom>
          <a:noFill/>
          <a:ln w="9525">
            <a:noFill/>
            <a:miter lim="800000"/>
            <a:headEnd/>
            <a:tailEnd/>
          </a:ln>
        </p:spPr>
        <p:txBody>
          <a:bodyPr wrap="none" anchor="ctr">
            <a:spAutoFit/>
          </a:bodyPr>
          <a:lstStyle/>
          <a:p>
            <a:pPr eaLnBrk="0" hangingPunct="0"/>
            <a:r>
              <a:rPr lang="en-GB" sz="1100" b="1"/>
              <a:t>LANGUAGE EDUCATION AT SCHOOL: A SELECTION OF POSSIBLE FACTORS AND OUTCOMES</a:t>
            </a:r>
            <a:endParaRPr lang="en-GB" sz="600"/>
          </a:p>
          <a:p>
            <a:pPr eaLnBrk="0" hangingPunct="0"/>
            <a:r>
              <a:rPr lang="en-GB" sz="900" b="1"/>
              <a:t>Note: There could be many more additions to each column, and those shown here are only by way of example.		©RMJ June 2011</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2085</Words>
  <Application>Microsoft Office PowerPoint</Application>
  <PresentationFormat>On-screen Show (4:3)</PresentationFormat>
  <Paragraphs>335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LANGUAGES, CULTURES &amp; SYSTEMS IN AN ERA OF COMPLEXITY</vt:lpstr>
      <vt:lpstr>OVERVIEW OF PRESENTATION</vt:lpstr>
      <vt:lpstr>Four Projects</vt:lpstr>
      <vt:lpstr>BEP Spain: P5/6 performance in class - Explanations</vt:lpstr>
      <vt:lpstr>BEP Spain: P5/6 performance in class - Explanations</vt:lpstr>
      <vt:lpstr>BEP Spain P5/6 performance in class</vt:lpstr>
      <vt:lpstr>BEP Spain P5/6 performance in class</vt:lpstr>
      <vt:lpstr> Factors and Outcomes in Languages Education:  A few examples only</vt:lpstr>
      <vt:lpstr>PowerPoint Presentation</vt:lpstr>
      <vt:lpstr>COMPLEXITY / Dynamic systems theory</vt:lpstr>
      <vt:lpstr>COMPONENTS OF COMPLEX SYSTEMS:  </vt:lpstr>
      <vt:lpstr>SOME IMPLICATIONS OF COMPLEX SYSTEMS FOR RESEARCH </vt:lpstr>
      <vt:lpstr>SOME IMPLICATIONS OF COMPLEX SYSTEMS FOR RESEARCH</vt:lpstr>
      <vt:lpstr>SOME RESEARCH METHODOLGIES WHICH GO WITH COMPLEXITY THEORY </vt:lpstr>
      <vt:lpstr>SOME RESEARCH METHODOLGIES WHICH GO WITH COMPLEXITY THEORY (cntd)</vt:lpstr>
      <vt:lpstr>SOME RESEARCH METHODOLGIES WHICH GO WITH COMPLEXITY THEORY (cntd)</vt:lpstr>
      <vt:lpstr>Retrodictive Qualitative Modelling, as applied to: BEP (Spain) Key positive components of a successful Attractor State)</vt:lpstr>
      <vt:lpstr>BUT DST NOT ALL ABOUT BIG PICTURES OF APPARENTLY STABLE ATTRACTOR STATES</vt:lpstr>
      <vt:lpstr>Butterfly effect: Personal Class 2A 1950s Reading</vt:lpstr>
      <vt:lpstr>COMMUNITY INVOLVEMENT IN RESEARCH</vt:lpstr>
      <vt:lpstr>KEY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BIG PICTURE? Two for the price of one</dc:title>
  <dc:creator>Windows User</dc:creator>
  <cp:lastModifiedBy>Gallagher-Brett A.</cp:lastModifiedBy>
  <cp:revision>66</cp:revision>
  <dcterms:created xsi:type="dcterms:W3CDTF">2012-03-19T15:05:22Z</dcterms:created>
  <dcterms:modified xsi:type="dcterms:W3CDTF">2012-05-09T16:16:53Z</dcterms:modified>
</cp:coreProperties>
</file>